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83" r:id="rId15"/>
    <p:sldId id="272" r:id="rId16"/>
    <p:sldId id="282" r:id="rId17"/>
    <p:sldId id="273" r:id="rId18"/>
    <p:sldId id="274" r:id="rId19"/>
    <p:sldId id="275" r:id="rId20"/>
    <p:sldId id="276" r:id="rId21"/>
    <p:sldId id="284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1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462B3B-9934-438C-8213-1EE4F69DFB22}" type="datetimeFigureOut">
              <a:rPr lang="ru-RU" smtClean="0"/>
              <a:t>10.06.2023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D3661-7D54-4315-A7E3-EB5B55A38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044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D3661-7D54-4315-A7E3-EB5B55A387E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642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600200"/>
            <a:ext cx="8280920" cy="1780108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Анафилактический шок</a:t>
            </a:r>
            <a:endParaRPr lang="ru-RU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2681311"/>
          </a:xfrm>
        </p:spPr>
        <p:txBody>
          <a:bodyPr>
            <a:normAutofit fontScale="92500" lnSpcReduction="20000"/>
          </a:bodyPr>
          <a:lstStyle/>
          <a:p>
            <a:r>
              <a:rPr lang="ru-RU" sz="3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3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реподаватель</a:t>
            </a:r>
            <a:endParaRPr lang="ru-RU" sz="3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Башков Леонид </a:t>
            </a:r>
            <a:r>
              <a:rPr lang="ru-RU" sz="3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Леонидович</a:t>
            </a:r>
          </a:p>
          <a:p>
            <a:endParaRPr lang="ru-RU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>
                <a:solidFill>
                  <a:srgbClr val="7030A0"/>
                </a:solidFill>
              </a:rPr>
              <a:t>Смоленск 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2023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095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i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3 степень</a:t>
            </a:r>
            <a:r>
              <a:rPr lang="ru-RU" sz="4000" dirty="0" smtClean="0">
                <a:solidFill>
                  <a:srgbClr val="7030A0"/>
                </a:solidFill>
                <a:latin typeface="Times New Roman"/>
                <a:ea typeface="Times New Roman"/>
              </a:rPr>
              <a:t> 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Снижение 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АД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до 60-40/0 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мм рт. ст. </a:t>
            </a:r>
            <a:endParaRPr lang="ru-RU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sz="3200" b="1" dirty="0">
                <a:solidFill>
                  <a:srgbClr val="C00000"/>
                </a:solidFill>
                <a:ea typeface="Times New Roman"/>
              </a:rPr>
              <a:t>Потеря сознания</a:t>
            </a:r>
            <a:r>
              <a:rPr lang="ru-RU" sz="3200" b="1" dirty="0">
                <a:solidFill>
                  <a:srgbClr val="0070C0"/>
                </a:solidFill>
                <a:ea typeface="Times New Roman"/>
              </a:rPr>
              <a:t>, н</a:t>
            </a:r>
            <a:r>
              <a:rPr lang="ru-RU" sz="3200" b="1" dirty="0" smtClean="0">
                <a:solidFill>
                  <a:srgbClr val="0070C0"/>
                </a:solidFill>
                <a:ea typeface="Times New Roman"/>
              </a:rPr>
              <a:t>ередко </a:t>
            </a:r>
            <a:r>
              <a:rPr lang="ru-RU" sz="3200" b="1" dirty="0">
                <a:solidFill>
                  <a:srgbClr val="0070C0"/>
                </a:solidFill>
                <a:ea typeface="Times New Roman"/>
              </a:rPr>
              <a:t>судороги, холодный липкий пот, цианоз губ, расширение зрачков. </a:t>
            </a:r>
            <a:endParaRPr lang="ru-RU" sz="3200" b="1" dirty="0" smtClean="0">
              <a:solidFill>
                <a:srgbClr val="0070C0"/>
              </a:solidFill>
              <a:ea typeface="Times New Roman"/>
            </a:endParaRPr>
          </a:p>
          <a:p>
            <a:pPr marL="0" indent="0">
              <a:buNone/>
            </a:pPr>
            <a:r>
              <a:rPr lang="ru-RU" sz="3200" b="1" dirty="0" smtClean="0">
                <a:solidFill>
                  <a:srgbClr val="0070C0"/>
                </a:solidFill>
                <a:ea typeface="Times New Roman"/>
              </a:rPr>
              <a:t>Тоны </a:t>
            </a:r>
            <a:r>
              <a:rPr lang="ru-RU" sz="3200" b="1" dirty="0">
                <a:solidFill>
                  <a:srgbClr val="0070C0"/>
                </a:solidFill>
                <a:ea typeface="Times New Roman"/>
              </a:rPr>
              <a:t>сердца глухие, сердечный </a:t>
            </a:r>
            <a:r>
              <a:rPr lang="ru-RU" sz="3200" b="1" dirty="0" smtClean="0">
                <a:solidFill>
                  <a:srgbClr val="0070C0"/>
                </a:solidFill>
                <a:ea typeface="Times New Roman"/>
              </a:rPr>
              <a:t>ритм неправильный</a:t>
            </a:r>
            <a:r>
              <a:rPr lang="ru-RU" sz="3200" b="1" dirty="0">
                <a:solidFill>
                  <a:srgbClr val="0070C0"/>
                </a:solidFill>
                <a:ea typeface="Times New Roman"/>
              </a:rPr>
              <a:t>, пульс нитевидный</a:t>
            </a:r>
            <a:r>
              <a:rPr lang="ru-RU" sz="3200" b="1" dirty="0" smtClean="0">
                <a:solidFill>
                  <a:srgbClr val="0070C0"/>
                </a:solidFill>
                <a:ea typeface="Times New Roman"/>
              </a:rPr>
              <a:t>.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0070C0"/>
                </a:solidFill>
                <a:ea typeface="Times New Roman"/>
              </a:rPr>
              <a:t>Непроизвольное мочеотделение и дефекация.</a:t>
            </a:r>
            <a:endParaRPr lang="ru-RU" sz="3200" b="1" dirty="0">
              <a:solidFill>
                <a:srgbClr val="0070C0"/>
              </a:solidFill>
              <a:ea typeface="Times New Roman"/>
            </a:endParaRPr>
          </a:p>
          <a:p>
            <a:pPr marL="0" indent="0">
              <a:buNone/>
            </a:pPr>
            <a:endParaRPr lang="ru-RU" dirty="0" smtClean="0">
              <a:latin typeface="Times New Roman"/>
              <a:ea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 anchor="t">
            <a:normAutofit fontScale="90000"/>
          </a:bodyPr>
          <a:lstStyle/>
          <a:p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тепени тяжести АФ шока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/>
            </a:r>
            <a:b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6809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6805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4 степень</a:t>
            </a: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Терминальное состояние. АД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не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определяется </a:t>
            </a:r>
          </a:p>
          <a:p>
            <a:pPr marL="0" indent="0">
              <a:buNone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Сознание отсутствует.</a:t>
            </a:r>
          </a:p>
          <a:p>
            <a:pPr marL="0" indent="0">
              <a:buNone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Тоны сердца и дыхание не прослушиваются. Остановка кровообращения и дыхания – применяется протокол СЛР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 anchor="t">
            <a:normAutofit fontScale="90000"/>
          </a:bodyPr>
          <a:lstStyle/>
          <a:p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тепени тяжести АФ шока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/>
            </a:r>
            <a:b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5085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Autofit/>
          </a:bodyPr>
          <a:lstStyle/>
          <a:p>
            <a:pPr marL="61722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Типичный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вариант </a:t>
            </a:r>
            <a:r>
              <a:rPr lang="ru-RU" sz="2800" dirty="0">
                <a:latin typeface="Times New Roman"/>
                <a:ea typeface="Times New Roman"/>
              </a:rPr>
              <a:t>— гемодинамические нарушения часто сочетаются с поражением кожи и слизистых (крапивница, </a:t>
            </a:r>
            <a:r>
              <a:rPr lang="ru-RU" sz="2800" dirty="0" smtClean="0">
                <a:latin typeface="Times New Roman"/>
                <a:ea typeface="Times New Roman"/>
              </a:rPr>
              <a:t>ангио-отёк</a:t>
            </a:r>
            <a:r>
              <a:rPr lang="ru-RU" sz="2800" dirty="0">
                <a:latin typeface="Times New Roman"/>
                <a:ea typeface="Times New Roman"/>
              </a:rPr>
              <a:t>), бронхоспазм.</a:t>
            </a:r>
          </a:p>
          <a:p>
            <a:pPr marL="61722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Асфиктический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вариант </a:t>
            </a:r>
            <a:r>
              <a:rPr lang="ru-RU" sz="2800" dirty="0">
                <a:latin typeface="Times New Roman"/>
                <a:ea typeface="Times New Roman"/>
              </a:rPr>
              <a:t>— </a:t>
            </a:r>
            <a:r>
              <a:rPr lang="ru-RU" sz="2800" dirty="0" err="1" smtClean="0">
                <a:latin typeface="Times New Roman"/>
                <a:ea typeface="Times New Roman"/>
              </a:rPr>
              <a:t>преобл</a:t>
            </a:r>
            <a:r>
              <a:rPr lang="ru-RU" sz="2800" dirty="0" smtClean="0">
                <a:latin typeface="Times New Roman"/>
                <a:ea typeface="Times New Roman"/>
              </a:rPr>
              <a:t>. </a:t>
            </a:r>
            <a:r>
              <a:rPr lang="ru-RU" sz="2800" dirty="0">
                <a:latin typeface="Times New Roman"/>
                <a:ea typeface="Times New Roman"/>
              </a:rPr>
              <a:t>симптомы </a:t>
            </a:r>
            <a:r>
              <a:rPr lang="ru-RU" sz="2800" dirty="0" smtClean="0">
                <a:latin typeface="Times New Roman"/>
                <a:ea typeface="Times New Roman"/>
              </a:rPr>
              <a:t>ОДН.</a:t>
            </a:r>
            <a:endParaRPr lang="ru-RU" sz="2800" dirty="0">
              <a:latin typeface="Times New Roman"/>
              <a:ea typeface="Times New Roman"/>
            </a:endParaRPr>
          </a:p>
          <a:p>
            <a:pPr marL="61722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Абдоминальный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вариант </a:t>
            </a:r>
            <a:r>
              <a:rPr lang="ru-RU" sz="2800" dirty="0">
                <a:latin typeface="Times New Roman"/>
                <a:ea typeface="Times New Roman"/>
              </a:rPr>
              <a:t>— преобладают симптомы поражения органов брюшной полости в сочетании с </a:t>
            </a:r>
            <a:r>
              <a:rPr lang="ru-RU" sz="2800" dirty="0" smtClean="0">
                <a:latin typeface="Times New Roman"/>
                <a:ea typeface="Times New Roman"/>
              </a:rPr>
              <a:t>падением АД </a:t>
            </a:r>
            <a:r>
              <a:rPr lang="ru-RU" sz="2800" dirty="0">
                <a:latin typeface="Times New Roman"/>
                <a:ea typeface="Times New Roman"/>
              </a:rPr>
              <a:t>или </a:t>
            </a:r>
            <a:r>
              <a:rPr lang="ru-RU" sz="2800" dirty="0" smtClean="0">
                <a:latin typeface="Times New Roman"/>
                <a:ea typeface="Times New Roman"/>
              </a:rPr>
              <a:t>асфиксии.</a:t>
            </a:r>
            <a:endParaRPr lang="ru-RU" sz="2800" dirty="0">
              <a:latin typeface="Times New Roman"/>
              <a:ea typeface="Times New Roman"/>
            </a:endParaRPr>
          </a:p>
          <a:p>
            <a:pPr marL="61722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Церебральный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вариант </a:t>
            </a:r>
            <a:r>
              <a:rPr lang="ru-RU" sz="2800" dirty="0">
                <a:latin typeface="Times New Roman"/>
                <a:ea typeface="Times New Roman"/>
              </a:rPr>
              <a:t>— преобладают симптомы поражения </a:t>
            </a:r>
            <a:r>
              <a:rPr lang="ru-RU" sz="2800" dirty="0" smtClean="0">
                <a:latin typeface="Times New Roman"/>
                <a:ea typeface="Times New Roman"/>
              </a:rPr>
              <a:t>ЦНС </a:t>
            </a:r>
            <a:r>
              <a:rPr lang="ru-RU" sz="2800" dirty="0">
                <a:latin typeface="Times New Roman"/>
                <a:ea typeface="Times New Roman"/>
              </a:rPr>
              <a:t>в сочетании </a:t>
            </a:r>
            <a:r>
              <a:rPr lang="ru-RU" sz="2800" dirty="0" smtClean="0">
                <a:latin typeface="Times New Roman"/>
                <a:ea typeface="Times New Roman"/>
              </a:rPr>
              <a:t>с падением </a:t>
            </a:r>
            <a:r>
              <a:rPr lang="ru-RU" sz="2800" dirty="0" smtClean="0">
                <a:latin typeface="Times New Roman"/>
                <a:ea typeface="Times New Roman"/>
              </a:rPr>
              <a:t>АД.</a:t>
            </a:r>
            <a:endParaRPr lang="ru-RU" sz="2800" dirty="0" smtClean="0">
              <a:latin typeface="Times New Roman"/>
              <a:ea typeface="Times New Roman"/>
            </a:endParaRPr>
          </a:p>
          <a:p>
            <a:pPr marL="61722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Гемодинамический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вариант </a:t>
            </a:r>
            <a:r>
              <a:rPr lang="ru-RU" sz="2800" dirty="0">
                <a:latin typeface="Times New Roman"/>
                <a:ea typeface="Times New Roman"/>
              </a:rPr>
              <a:t>— гемодинамические нарушения выступают на первый план или носят изолированный характер</a:t>
            </a:r>
            <a:r>
              <a:rPr lang="ru-RU" sz="2800" dirty="0" smtClean="0">
                <a:latin typeface="Times New Roman"/>
                <a:ea typeface="Times New Roman"/>
              </a:rPr>
              <a:t>.</a:t>
            </a:r>
            <a:endParaRPr lang="ru-RU" sz="2800" dirty="0">
              <a:latin typeface="Times New Roman"/>
              <a:ea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430"/>
            <a:ext cx="8229600" cy="642400"/>
          </a:xfrm>
        </p:spPr>
        <p:txBody>
          <a:bodyPr anchor="t"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Варианты течения АФ шока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/>
            </a:r>
            <a:b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3103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980728"/>
            <a:ext cx="8568951" cy="5400600"/>
          </a:xfrm>
        </p:spPr>
        <p:txBody>
          <a:bodyPr>
            <a:normAutofit/>
          </a:bodyPr>
          <a:lstStyle/>
          <a:p>
            <a:pPr indent="0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мероприятий по оказанию неотложной помощи определяется нормативным документом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«Инструкция по оказанию неотложной помощи при анафилактическом шоке».</a:t>
            </a:r>
          </a:p>
          <a:p>
            <a:pPr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более эффективной помощи при анафилактическом шоке,  создаётся укладка с набором необходимых медикаментов.</a:t>
            </a:r>
          </a:p>
          <a:p>
            <a:pPr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Медицинский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 проверить:</a:t>
            </a:r>
          </a:p>
          <a:p>
            <a:pPr marL="61722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содержимое соответствующей укладки,</a:t>
            </a:r>
          </a:p>
          <a:p>
            <a:pPr marL="61722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оответствие имеющихся медикаментов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перечнем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Инструкции, </a:t>
            </a:r>
          </a:p>
          <a:p>
            <a:pPr marL="61722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годности препаратов,</a:t>
            </a:r>
          </a:p>
          <a:p>
            <a:pPr marL="61722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 любых замечаниях  - сообщить руководителю. 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Неотложная помощь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538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32500" lnSpcReduction="20000"/>
          </a:bodyPr>
          <a:lstStyle/>
          <a:p>
            <a:pPr indent="0" algn="ctr">
              <a:lnSpc>
                <a:spcPct val="150000"/>
              </a:lnSpc>
              <a:buNone/>
            </a:pPr>
            <a:r>
              <a:rPr lang="ru-RU" sz="7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Общие мероприятия</a:t>
            </a:r>
          </a:p>
          <a:p>
            <a:pPr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8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Serif-Bold"/>
                <a:ea typeface="Times New Roman"/>
              </a:rPr>
              <a:t>П</a:t>
            </a:r>
            <a:r>
              <a:rPr lang="ru-RU" sz="8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Serif-Regular"/>
                <a:ea typeface="Times New Roman"/>
              </a:rPr>
              <a:t>рекратить поступление аллергена в организм:</a:t>
            </a:r>
          </a:p>
          <a:p>
            <a:pPr marL="61722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4800" b="1" dirty="0" smtClean="0">
                <a:solidFill>
                  <a:srgbClr val="0070C0"/>
                </a:solidFill>
                <a:ea typeface="Times New Roman"/>
              </a:rPr>
              <a:t>промыть кожу, слизистые, промыть желудок и др.;</a:t>
            </a:r>
            <a:endParaRPr lang="ru-RU" sz="4800" b="1" dirty="0">
              <a:solidFill>
                <a:srgbClr val="0070C0"/>
              </a:solidFill>
              <a:ea typeface="Times New Roman"/>
            </a:endParaRPr>
          </a:p>
          <a:p>
            <a:pPr marL="61722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4800" b="1" dirty="0">
                <a:solidFill>
                  <a:srgbClr val="0070C0"/>
                </a:solidFill>
                <a:ea typeface="Times New Roman"/>
              </a:rPr>
              <a:t>п</a:t>
            </a:r>
            <a:r>
              <a:rPr lang="ru-RU" sz="4800" b="1" dirty="0" smtClean="0">
                <a:solidFill>
                  <a:srgbClr val="0070C0"/>
                </a:solidFill>
                <a:ea typeface="Times New Roman"/>
              </a:rPr>
              <a:t>ри </a:t>
            </a:r>
            <a:r>
              <a:rPr lang="ru-RU" sz="4800" b="1" dirty="0">
                <a:solidFill>
                  <a:srgbClr val="0070C0"/>
                </a:solidFill>
                <a:ea typeface="Times New Roman"/>
              </a:rPr>
              <a:t>в/в введение </a:t>
            </a:r>
            <a:r>
              <a:rPr lang="ru-RU" sz="4800" b="1" dirty="0" smtClean="0">
                <a:solidFill>
                  <a:srgbClr val="0070C0"/>
                </a:solidFill>
                <a:ea typeface="Times New Roman"/>
              </a:rPr>
              <a:t>- </a:t>
            </a:r>
            <a:r>
              <a:rPr lang="ru-RU" sz="4800" b="1" dirty="0">
                <a:solidFill>
                  <a:srgbClr val="0070C0"/>
                </a:solidFill>
                <a:ea typeface="Times New Roman"/>
              </a:rPr>
              <a:t>остановить </a:t>
            </a:r>
            <a:r>
              <a:rPr lang="ru-RU" sz="4800" b="1" dirty="0" smtClean="0">
                <a:solidFill>
                  <a:srgbClr val="0070C0"/>
                </a:solidFill>
                <a:ea typeface="Times New Roman"/>
              </a:rPr>
              <a:t>введение, </a:t>
            </a:r>
            <a:r>
              <a:rPr lang="ru-RU" sz="4800" b="1" dirty="0">
                <a:solidFill>
                  <a:srgbClr val="0070C0"/>
                </a:solidFill>
                <a:ea typeface="Times New Roman"/>
              </a:rPr>
              <a:t>сохранить венозный доступ</a:t>
            </a:r>
            <a:r>
              <a:rPr lang="ru-RU" sz="4800" b="1" dirty="0" smtClean="0">
                <a:solidFill>
                  <a:srgbClr val="0070C0"/>
                </a:solidFill>
                <a:ea typeface="Times New Roman"/>
              </a:rPr>
              <a:t>;</a:t>
            </a:r>
          </a:p>
          <a:p>
            <a:pPr marL="61722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4800" b="1" dirty="0">
                <a:solidFill>
                  <a:srgbClr val="0070C0"/>
                </a:solidFill>
                <a:ea typeface="Times New Roman"/>
              </a:rPr>
              <a:t>п</a:t>
            </a:r>
            <a:r>
              <a:rPr lang="ru-RU" sz="4800" b="1" dirty="0" smtClean="0">
                <a:solidFill>
                  <a:srgbClr val="0070C0"/>
                </a:solidFill>
                <a:ea typeface="Times New Roman"/>
              </a:rPr>
              <a:t>ри в/к и п/к введении – обколоть место инъекции 0,5 мг эпинефрина; </a:t>
            </a:r>
            <a:endParaRPr lang="ru-RU" sz="4800" b="1" dirty="0">
              <a:solidFill>
                <a:srgbClr val="0070C0"/>
              </a:solidFill>
              <a:ea typeface="Times New Roman"/>
            </a:endParaRPr>
          </a:p>
          <a:p>
            <a:pPr marL="61722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4800" b="1" dirty="0">
                <a:solidFill>
                  <a:srgbClr val="0070C0"/>
                </a:solidFill>
                <a:ea typeface="Times New Roman"/>
              </a:rPr>
              <a:t>я</a:t>
            </a:r>
            <a:r>
              <a:rPr lang="ru-RU" sz="4800" b="1" dirty="0" smtClean="0">
                <a:solidFill>
                  <a:srgbClr val="0070C0"/>
                </a:solidFill>
                <a:ea typeface="Times New Roman"/>
              </a:rPr>
              <a:t>д </a:t>
            </a:r>
            <a:r>
              <a:rPr lang="ru-RU" sz="4800" b="1" dirty="0">
                <a:solidFill>
                  <a:srgbClr val="0070C0"/>
                </a:solidFill>
                <a:ea typeface="Times New Roman"/>
              </a:rPr>
              <a:t>перепончатокрылых - удалить </a:t>
            </a:r>
            <a:r>
              <a:rPr lang="ru-RU" sz="4800" b="1" dirty="0" smtClean="0">
                <a:solidFill>
                  <a:srgbClr val="0070C0"/>
                </a:solidFill>
                <a:ea typeface="Times New Roman"/>
              </a:rPr>
              <a:t>жало.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5500" b="1" i="1" dirty="0" smtClean="0">
                <a:solidFill>
                  <a:srgbClr val="C00000"/>
                </a:solidFill>
                <a:ea typeface="Times New Roman"/>
              </a:rPr>
              <a:t>Если </a:t>
            </a:r>
            <a:r>
              <a:rPr lang="ru-RU" sz="5500" b="1" i="1" dirty="0">
                <a:solidFill>
                  <a:srgbClr val="C00000"/>
                </a:solidFill>
                <a:ea typeface="Times New Roman"/>
              </a:rPr>
              <a:t>удаление аллергена требует значительных затрат времени </a:t>
            </a:r>
            <a:endParaRPr lang="ru-RU" sz="5500" b="1" i="1" dirty="0" smtClean="0">
              <a:solidFill>
                <a:srgbClr val="C00000"/>
              </a:solidFill>
              <a:ea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5500" b="1" i="1" dirty="0" smtClean="0">
                <a:solidFill>
                  <a:srgbClr val="C00000"/>
                </a:solidFill>
                <a:ea typeface="Times New Roman"/>
              </a:rPr>
              <a:t>(</a:t>
            </a:r>
            <a:r>
              <a:rPr lang="ru-RU" sz="5500" b="1" i="1" dirty="0">
                <a:solidFill>
                  <a:srgbClr val="C00000"/>
                </a:solidFill>
                <a:ea typeface="Times New Roman"/>
              </a:rPr>
              <a:t>например, промывания желудка), делать этого не следует.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ru-RU" sz="5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     Для всех пациентов: </a:t>
            </a:r>
          </a:p>
          <a:p>
            <a:pPr marL="61722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4800" b="1" dirty="0" smtClean="0">
                <a:solidFill>
                  <a:srgbClr val="0070C0"/>
                </a:solidFill>
                <a:ea typeface="Times New Roman"/>
              </a:rPr>
              <a:t>уложить </a:t>
            </a:r>
            <a:r>
              <a:rPr lang="ru-RU" sz="4800" b="1" dirty="0">
                <a:solidFill>
                  <a:srgbClr val="0070C0"/>
                </a:solidFill>
                <a:ea typeface="Times New Roman"/>
              </a:rPr>
              <a:t>в положение на спине, приподнять нижние </a:t>
            </a:r>
            <a:r>
              <a:rPr lang="ru-RU" sz="4800" b="1" dirty="0" smtClean="0">
                <a:solidFill>
                  <a:srgbClr val="0070C0"/>
                </a:solidFill>
                <a:ea typeface="Times New Roman"/>
              </a:rPr>
              <a:t>конечности</a:t>
            </a:r>
            <a:r>
              <a:rPr lang="ru-RU" sz="4800" b="1" dirty="0">
                <a:solidFill>
                  <a:srgbClr val="0070C0"/>
                </a:solidFill>
                <a:ea typeface="Times New Roman"/>
              </a:rPr>
              <a:t>;</a:t>
            </a:r>
            <a:endParaRPr lang="ru-RU" sz="4800" b="1" dirty="0" smtClean="0">
              <a:solidFill>
                <a:srgbClr val="0070C0"/>
              </a:solidFill>
              <a:ea typeface="Times New Roman"/>
            </a:endParaRPr>
          </a:p>
          <a:p>
            <a:pPr marL="61722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4800" b="1" dirty="0" smtClean="0">
                <a:solidFill>
                  <a:srgbClr val="0070C0"/>
                </a:solidFill>
                <a:ea typeface="Times New Roman"/>
              </a:rPr>
              <a:t>расстегнуть стесняющую одежду;</a:t>
            </a:r>
          </a:p>
          <a:p>
            <a:pPr marL="61722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4800" b="1" dirty="0" smtClean="0">
                <a:solidFill>
                  <a:srgbClr val="0070C0"/>
                </a:solidFill>
                <a:ea typeface="Times New Roman"/>
              </a:rPr>
              <a:t>обеспечить </a:t>
            </a:r>
            <a:r>
              <a:rPr lang="ru-RU" sz="4800" b="1" dirty="0">
                <a:solidFill>
                  <a:srgbClr val="0070C0"/>
                </a:solidFill>
                <a:ea typeface="Times New Roman"/>
              </a:rPr>
              <a:t>поступление кислорода </a:t>
            </a:r>
            <a:r>
              <a:rPr lang="ru-RU" sz="4800" b="1" dirty="0" smtClean="0">
                <a:solidFill>
                  <a:srgbClr val="0070C0"/>
                </a:solidFill>
                <a:ea typeface="Times New Roman"/>
              </a:rPr>
              <a:t>через </a:t>
            </a:r>
            <a:r>
              <a:rPr lang="ru-RU" sz="4800" b="1" dirty="0">
                <a:solidFill>
                  <a:srgbClr val="0070C0"/>
                </a:solidFill>
                <a:ea typeface="Times New Roman"/>
              </a:rPr>
              <a:t>лицевую </a:t>
            </a:r>
            <a:r>
              <a:rPr lang="ru-RU" sz="4800" b="1" dirty="0" smtClean="0">
                <a:solidFill>
                  <a:srgbClr val="0070C0"/>
                </a:solidFill>
                <a:ea typeface="Times New Roman"/>
              </a:rPr>
              <a:t>маску;</a:t>
            </a:r>
          </a:p>
          <a:p>
            <a:pPr marL="61722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4800" b="1" dirty="0" smtClean="0">
                <a:solidFill>
                  <a:srgbClr val="0070C0"/>
                </a:solidFill>
                <a:ea typeface="Times New Roman"/>
              </a:rPr>
              <a:t>вызвать помощь.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72008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Неотложная помощь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646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/>
          </a:bodyPr>
          <a:lstStyle/>
          <a:p>
            <a:pPr indent="0" algn="ctr">
              <a:lnSpc>
                <a:spcPct val="150000"/>
              </a:lnSpc>
              <a:buNone/>
            </a:pP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Serif-Regular"/>
                <a:ea typeface="Times New Roman"/>
              </a:rPr>
              <a:t>Эпинефрин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Serif-Regular"/>
                <a:ea typeface="Times New Roman"/>
              </a:rPr>
              <a:t>0,1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Serif-Regular"/>
                <a:ea typeface="Times New Roman"/>
              </a:rPr>
              <a:t>%-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Serif-Regular"/>
                <a:ea typeface="Times New Roman"/>
              </a:rPr>
              <a:t>1мл в ампуле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Serif-Regular"/>
                <a:ea typeface="Times New Roman"/>
              </a:rPr>
              <a:t>(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Serif-Regular"/>
                <a:ea typeface="Times New Roman"/>
              </a:rPr>
              <a:t>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Serif-Regular"/>
                <a:ea typeface="Times New Roman"/>
              </a:rPr>
              <a:t>1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Serif-Regular"/>
                <a:ea typeface="Times New Roman"/>
              </a:rPr>
              <a:t>мг) 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rgbClr val="0070C0"/>
                </a:solidFill>
                <a:ea typeface="Times New Roman"/>
              </a:rPr>
              <a:t>Внутримышечно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0,3 - 0,5 мг (0,3 - 0,5мл) 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rgbClr val="0070C0"/>
                </a:solidFill>
                <a:ea typeface="Times New Roman"/>
              </a:rPr>
              <a:t>в </a:t>
            </a:r>
            <a:r>
              <a:rPr lang="ru-RU" sz="2800" b="1" dirty="0">
                <a:solidFill>
                  <a:srgbClr val="0070C0"/>
                </a:solidFill>
                <a:ea typeface="Times New Roman"/>
              </a:rPr>
              <a:t>переднебоковую поверхность </a:t>
            </a:r>
            <a:r>
              <a:rPr lang="ru-RU" sz="2800" b="1" dirty="0" smtClean="0">
                <a:solidFill>
                  <a:srgbClr val="0070C0"/>
                </a:solidFill>
                <a:ea typeface="Times New Roman"/>
              </a:rPr>
              <a:t>середины </a:t>
            </a:r>
            <a:r>
              <a:rPr lang="ru-RU" sz="2800" b="1" dirty="0" smtClean="0">
                <a:solidFill>
                  <a:srgbClr val="0070C0"/>
                </a:solidFill>
                <a:ea typeface="Times New Roman"/>
              </a:rPr>
              <a:t>бедра, </a:t>
            </a:r>
            <a:r>
              <a:rPr lang="ru-RU" sz="2800" b="1" dirty="0" smtClean="0">
                <a:solidFill>
                  <a:srgbClr val="7030A0"/>
                </a:solidFill>
                <a:ea typeface="Times New Roman"/>
              </a:rPr>
              <a:t>мышцы </a:t>
            </a:r>
            <a:r>
              <a:rPr lang="ru-RU" sz="2800" b="1" dirty="0">
                <a:solidFill>
                  <a:srgbClr val="7030A0"/>
                </a:solidFill>
                <a:ea typeface="Times New Roman"/>
              </a:rPr>
              <a:t>дна полости рта, корень </a:t>
            </a:r>
            <a:r>
              <a:rPr lang="ru-RU" sz="2800" b="1" dirty="0" smtClean="0">
                <a:solidFill>
                  <a:srgbClr val="7030A0"/>
                </a:solidFill>
                <a:ea typeface="Times New Roman"/>
              </a:rPr>
              <a:t>языка.</a:t>
            </a:r>
            <a:endParaRPr lang="ru-RU" sz="2800" b="1" dirty="0">
              <a:solidFill>
                <a:srgbClr val="7030A0"/>
              </a:solidFill>
              <a:ea typeface="Times New Roman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C00000"/>
                </a:solidFill>
                <a:ea typeface="Times New Roman"/>
              </a:rPr>
              <a:t>(</a:t>
            </a:r>
            <a:r>
              <a:rPr lang="ru-RU" b="1" dirty="0" smtClean="0">
                <a:solidFill>
                  <a:srgbClr val="C00000"/>
                </a:solidFill>
                <a:ea typeface="Times New Roman"/>
              </a:rPr>
              <a:t>допустимо – без соблюдения правил асептики и антисептики!). </a:t>
            </a:r>
            <a:endParaRPr lang="ru-RU" b="1" dirty="0" smtClean="0">
              <a:solidFill>
                <a:srgbClr val="C00000"/>
              </a:solidFill>
              <a:ea typeface="Times New Roman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0070C0"/>
                </a:solidFill>
                <a:ea typeface="Times New Roman"/>
              </a:rPr>
              <a:t>Через </a:t>
            </a:r>
            <a:r>
              <a:rPr lang="ru-RU" b="1" dirty="0" smtClean="0">
                <a:solidFill>
                  <a:srgbClr val="0070C0"/>
                </a:solidFill>
                <a:ea typeface="Times New Roman"/>
              </a:rPr>
              <a:t>5-15 мин при необходимости повторить введение, 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0070C0"/>
                </a:solidFill>
                <a:ea typeface="Times New Roman"/>
              </a:rPr>
              <a:t>до 3-х раз в течение часа.</a:t>
            </a:r>
          </a:p>
          <a:p>
            <a:pPr indent="0" algn="just">
              <a:lnSpc>
                <a:spcPct val="150000"/>
              </a:lnSpc>
              <a:buNone/>
            </a:pPr>
            <a:endParaRPr lang="ru-RU" dirty="0" smtClean="0">
              <a:solidFill>
                <a:srgbClr val="222222"/>
              </a:solidFill>
              <a:latin typeface="PTSerif-Regular"/>
              <a:ea typeface="Times New Roman"/>
            </a:endParaRPr>
          </a:p>
          <a:p>
            <a:pPr indent="0" algn="just">
              <a:lnSpc>
                <a:spcPct val="150000"/>
              </a:lnSpc>
              <a:buNone/>
            </a:pP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Неотложная помощь</a:t>
            </a:r>
            <a:endParaRPr lang="ru-RU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830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764704"/>
            <a:ext cx="9108504" cy="5616624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Внутривенное  введение эпинефрина</a:t>
            </a:r>
            <a:endParaRPr lang="ru-RU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b="1" dirty="0" smtClean="0"/>
              <a:t>При </a:t>
            </a:r>
            <a:r>
              <a:rPr lang="ru-RU" b="1" dirty="0"/>
              <a:t>отсутствии эффекта от в/м введения </a:t>
            </a:r>
            <a:r>
              <a:rPr lang="ru-RU" b="1" dirty="0" smtClean="0"/>
              <a:t>эпинефрина </a:t>
            </a:r>
            <a:r>
              <a:rPr lang="ru-RU" b="1" dirty="0"/>
              <a:t>ввести его </a:t>
            </a:r>
            <a:r>
              <a:rPr lang="ru-RU" b="1" dirty="0" smtClean="0"/>
              <a:t>в/</a:t>
            </a:r>
            <a:r>
              <a:rPr lang="ru-RU" b="1" dirty="0" err="1" smtClean="0"/>
              <a:t>венно</a:t>
            </a:r>
            <a:r>
              <a:rPr lang="ru-RU" b="1" dirty="0" smtClean="0"/>
              <a:t> </a:t>
            </a:r>
            <a:r>
              <a:rPr lang="ru-RU" b="1" dirty="0"/>
              <a:t>в </a:t>
            </a:r>
            <a:r>
              <a:rPr lang="ru-RU" b="1" dirty="0" smtClean="0"/>
              <a:t>разведении: 1 </a:t>
            </a:r>
            <a:r>
              <a:rPr lang="ru-RU" b="1" dirty="0"/>
              <a:t>мл </a:t>
            </a:r>
            <a:r>
              <a:rPr lang="ru-RU" b="1" dirty="0" smtClean="0"/>
              <a:t>0,1% р-</a:t>
            </a:r>
            <a:r>
              <a:rPr lang="ru-RU" b="1" dirty="0" err="1" smtClean="0"/>
              <a:t>ра</a:t>
            </a:r>
            <a:r>
              <a:rPr lang="ru-RU" b="1" dirty="0" smtClean="0"/>
              <a:t> </a:t>
            </a:r>
            <a:endParaRPr lang="ru-RU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/>
              <a:t> </a:t>
            </a:r>
            <a:r>
              <a:rPr lang="ru-RU" b="1" dirty="0" smtClean="0"/>
              <a:t>  </a:t>
            </a:r>
            <a:r>
              <a:rPr lang="ru-RU" b="1" dirty="0" smtClean="0"/>
              <a:t>на </a:t>
            </a:r>
            <a:r>
              <a:rPr lang="ru-RU" b="1" dirty="0"/>
              <a:t>10 </a:t>
            </a:r>
            <a:r>
              <a:rPr lang="ru-RU" b="1" dirty="0" smtClean="0"/>
              <a:t>мл 0,9%</a:t>
            </a:r>
            <a:r>
              <a:rPr lang="en-US" b="1" dirty="0" smtClean="0"/>
              <a:t>NaCl</a:t>
            </a:r>
            <a:r>
              <a:rPr lang="ru-RU" b="1" dirty="0" smtClean="0"/>
              <a:t>.</a:t>
            </a:r>
            <a:endParaRPr lang="ru-RU" b="1" dirty="0"/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b="1" dirty="0"/>
              <a:t>П</a:t>
            </a:r>
            <a:r>
              <a:rPr lang="ru-RU" b="1" dirty="0" smtClean="0"/>
              <a:t>ри </a:t>
            </a:r>
            <a:r>
              <a:rPr lang="ru-RU" b="1" dirty="0"/>
              <a:t>неэффективности трех болюсов </a:t>
            </a:r>
            <a:r>
              <a:rPr lang="ru-RU" b="1" dirty="0" smtClean="0"/>
              <a:t>эпинефрина,  </a:t>
            </a:r>
            <a:r>
              <a:rPr lang="ru-RU" b="1" dirty="0"/>
              <a:t>веденных в/в или в/м, начать инфузию </a:t>
            </a:r>
            <a:r>
              <a:rPr lang="ru-RU" b="1" dirty="0" smtClean="0"/>
              <a:t>эпинефрина </a:t>
            </a:r>
            <a:r>
              <a:rPr lang="ru-RU" b="1" dirty="0"/>
              <a:t>в дозе 0,1 мкг/кг/мин с титрованием дозы </a:t>
            </a:r>
            <a:endParaRPr lang="ru-RU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/>
              <a:t> </a:t>
            </a:r>
            <a:r>
              <a:rPr lang="ru-RU" b="1" dirty="0" smtClean="0"/>
              <a:t>  </a:t>
            </a:r>
            <a:r>
              <a:rPr lang="ru-RU" b="1" dirty="0" smtClean="0"/>
              <a:t>(</a:t>
            </a:r>
            <a:r>
              <a:rPr lang="ru-RU" b="1" dirty="0"/>
              <a:t>до 1 мкг/кг/мин</a:t>
            </a:r>
            <a:r>
              <a:rPr lang="ru-RU" b="1" dirty="0" smtClean="0"/>
              <a:t>).</a:t>
            </a:r>
            <a:endParaRPr lang="en-US" b="1" i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rgbClr val="FF0000"/>
                </a:solidFill>
              </a:rPr>
              <a:t>Внутривенное  </a:t>
            </a:r>
            <a:r>
              <a:rPr lang="ru-RU" sz="2800" b="1" i="1" dirty="0">
                <a:solidFill>
                  <a:srgbClr val="FF0000"/>
                </a:solidFill>
              </a:rPr>
              <a:t>введение </a:t>
            </a:r>
            <a:r>
              <a:rPr lang="ru-RU" sz="2800" b="1" i="1" dirty="0" smtClean="0">
                <a:solidFill>
                  <a:srgbClr val="FF0000"/>
                </a:solidFill>
              </a:rPr>
              <a:t>эпинефрина </a:t>
            </a:r>
            <a:r>
              <a:rPr lang="ru-RU" sz="2800" b="1" i="1" dirty="0" smtClean="0">
                <a:solidFill>
                  <a:srgbClr val="FF0000"/>
                </a:solidFill>
              </a:rPr>
              <a:t>проводить только </a:t>
            </a:r>
            <a:r>
              <a:rPr lang="ru-RU" sz="2800" b="1" i="1" dirty="0" smtClean="0">
                <a:solidFill>
                  <a:srgbClr val="FF0000"/>
                </a:solidFill>
              </a:rPr>
              <a:t>бригадой, </a:t>
            </a:r>
            <a:endParaRPr lang="ru-RU" sz="2800" b="1" i="1" dirty="0" smtClean="0">
              <a:solidFill>
                <a:srgbClr val="FF000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rgbClr val="FF0000"/>
                </a:solidFill>
              </a:rPr>
              <a:t>при </a:t>
            </a:r>
            <a:r>
              <a:rPr lang="ru-RU" sz="2800" b="1" i="1" dirty="0" smtClean="0">
                <a:solidFill>
                  <a:srgbClr val="FF0000"/>
                </a:solidFill>
              </a:rPr>
              <a:t>постоянном контроле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</a:t>
            </a: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</a:t>
            </a: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ЭКГ и наличии дефибриллятора!!!</a:t>
            </a:r>
            <a:endParaRPr lang="ru-RU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Serif-Regular"/>
              <a:ea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57039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Неотложная помощь</a:t>
            </a:r>
            <a:endParaRPr lang="ru-RU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002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496" y="764704"/>
            <a:ext cx="9108504" cy="6093296"/>
          </a:xfrm>
        </p:spPr>
        <p:txBody>
          <a:bodyPr>
            <a:normAutofit lnSpcReduction="10000"/>
          </a:bodyPr>
          <a:lstStyle/>
          <a:p>
            <a:pPr indent="0" algn="ctr">
              <a:spcAft>
                <a:spcPts val="0"/>
              </a:spcAft>
              <a:buNone/>
            </a:pP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Serif-Italic"/>
                <a:ea typeface="Times New Roman"/>
              </a:rPr>
              <a:t>После введения первой дозы эпинефрина в/м 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Serif-Italic"/>
                <a:ea typeface="Times New Roman"/>
              </a:rPr>
              <a:t>обеспечить венозный доступ 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Serif-Italic"/>
                <a:ea typeface="Times New Roman"/>
              </a:rPr>
              <a:t>и начать инфузию 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Serif-Italic"/>
                <a:ea typeface="Times New Roman"/>
              </a:rPr>
              <a:t>солевых 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Serif-Italic"/>
                <a:ea typeface="Times New Roman"/>
              </a:rPr>
              <a:t>растворов </a:t>
            </a:r>
            <a:endParaRPr lang="ru-RU" sz="32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Serif-Italic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Serif-Italic"/>
                <a:ea typeface="Times New Roman"/>
              </a:rPr>
              <a:t>(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Serif-Italic"/>
                <a:ea typeface="Times New Roman"/>
              </a:rPr>
              <a:t>20 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Serif-Italic"/>
                <a:ea typeface="Times New Roman"/>
              </a:rPr>
              <a:t>мл/кг)</a:t>
            </a:r>
            <a:endParaRPr lang="ru-RU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61722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3200" b="1" i="1" dirty="0" smtClean="0">
                <a:solidFill>
                  <a:srgbClr val="0070C0"/>
                </a:solidFill>
                <a:latin typeface="PTSerif-Italic"/>
                <a:ea typeface="Times New Roman"/>
              </a:rPr>
              <a:t>При артериальной </a:t>
            </a:r>
            <a:r>
              <a:rPr lang="ru-RU" sz="3200" b="1" i="1" dirty="0" err="1" smtClean="0">
                <a:solidFill>
                  <a:srgbClr val="0070C0"/>
                </a:solidFill>
                <a:latin typeface="PTSerif-Italic"/>
                <a:ea typeface="Times New Roman"/>
              </a:rPr>
              <a:t>гипотензиеи</a:t>
            </a:r>
            <a:r>
              <a:rPr lang="ru-RU" sz="3200" b="1" i="1" dirty="0" smtClean="0">
                <a:solidFill>
                  <a:srgbClr val="0070C0"/>
                </a:solidFill>
                <a:latin typeface="PTSerif-Italic"/>
                <a:ea typeface="Times New Roman"/>
              </a:rPr>
              <a:t> </a:t>
            </a:r>
            <a:r>
              <a:rPr lang="ru-RU" sz="3200" b="1" i="1" dirty="0" smtClean="0">
                <a:solidFill>
                  <a:srgbClr val="0070C0"/>
                </a:solidFill>
                <a:latin typeface="PTSerif-Italic"/>
                <a:ea typeface="Times New Roman"/>
              </a:rPr>
              <a:t>применяется </a:t>
            </a:r>
            <a:r>
              <a:rPr lang="ru-RU" sz="3200" b="1" i="1" dirty="0">
                <a:solidFill>
                  <a:srgbClr val="0070C0"/>
                </a:solidFill>
                <a:latin typeface="PTSerif-Italic"/>
                <a:ea typeface="Times New Roman"/>
              </a:rPr>
              <a:t>подогретый (по возможности) </a:t>
            </a:r>
            <a:r>
              <a:rPr lang="ru-RU" sz="3200" b="1" i="1" dirty="0" smtClean="0">
                <a:solidFill>
                  <a:srgbClr val="0070C0"/>
                </a:solidFill>
                <a:latin typeface="PTSerif-Italic"/>
                <a:ea typeface="Times New Roman"/>
              </a:rPr>
              <a:t>0,9</a:t>
            </a:r>
            <a:r>
              <a:rPr lang="ru-RU" sz="3200" b="1" i="1" dirty="0">
                <a:solidFill>
                  <a:srgbClr val="0070C0"/>
                </a:solidFill>
                <a:latin typeface="PTSerif-Italic"/>
                <a:ea typeface="Times New Roman"/>
              </a:rPr>
              <a:t>% раствор </a:t>
            </a:r>
            <a:r>
              <a:rPr lang="en-US" sz="3200" b="1" i="1" dirty="0" smtClean="0">
                <a:solidFill>
                  <a:srgbClr val="0070C0"/>
                </a:solidFill>
                <a:latin typeface="PTSerif-Italic"/>
                <a:ea typeface="Times New Roman"/>
              </a:rPr>
              <a:t>NaCl</a:t>
            </a:r>
            <a:r>
              <a:rPr lang="ru-RU" sz="3200" b="1" i="1" dirty="0" smtClean="0">
                <a:solidFill>
                  <a:srgbClr val="0070C0"/>
                </a:solidFill>
                <a:latin typeface="PTSerif-Italic"/>
                <a:ea typeface="Times New Roman"/>
              </a:rPr>
              <a:t> 1000 </a:t>
            </a:r>
            <a:r>
              <a:rPr lang="ru-RU" sz="3200" b="1" i="1" dirty="0">
                <a:solidFill>
                  <a:srgbClr val="0070C0"/>
                </a:solidFill>
                <a:latin typeface="PTSerif-Italic"/>
                <a:ea typeface="Times New Roman"/>
              </a:rPr>
              <a:t>– 2000 </a:t>
            </a:r>
            <a:r>
              <a:rPr lang="ru-RU" sz="3200" b="1" i="1" dirty="0" smtClean="0">
                <a:solidFill>
                  <a:srgbClr val="0070C0"/>
                </a:solidFill>
                <a:latin typeface="PTSerif-Italic"/>
                <a:ea typeface="Times New Roman"/>
              </a:rPr>
              <a:t>мл, или </a:t>
            </a:r>
            <a:r>
              <a:rPr lang="ru-RU" sz="3200" b="1" i="1" dirty="0" smtClean="0">
                <a:solidFill>
                  <a:srgbClr val="FF0000"/>
                </a:solidFill>
                <a:latin typeface="PTSerif-Italic"/>
                <a:ea typeface="Times New Roman"/>
              </a:rPr>
              <a:t>сбалансированные </a:t>
            </a:r>
            <a:r>
              <a:rPr lang="ru-RU" sz="3200" b="1" i="1" dirty="0">
                <a:solidFill>
                  <a:srgbClr val="FF0000"/>
                </a:solidFill>
                <a:latin typeface="PTSerif-Italic"/>
                <a:ea typeface="Times New Roman"/>
              </a:rPr>
              <a:t>солевые </a:t>
            </a:r>
            <a:r>
              <a:rPr lang="ru-RU" sz="3200" b="1" i="1" dirty="0" smtClean="0">
                <a:solidFill>
                  <a:srgbClr val="FF0000"/>
                </a:solidFill>
                <a:latin typeface="PTSerif-Italic"/>
                <a:ea typeface="Times New Roman"/>
              </a:rPr>
              <a:t>растворы </a:t>
            </a:r>
            <a:r>
              <a:rPr lang="ru-RU" sz="3200" b="1" i="1" dirty="0" smtClean="0"/>
              <a:t>(р-р </a:t>
            </a:r>
            <a:r>
              <a:rPr lang="ru-RU" sz="3200" b="1" i="1" dirty="0" err="1"/>
              <a:t>Рингера</a:t>
            </a:r>
            <a:r>
              <a:rPr lang="ru-RU" sz="3200" b="1" i="1" dirty="0"/>
              <a:t>, </a:t>
            </a:r>
            <a:r>
              <a:rPr lang="ru-RU" sz="3200" b="1" i="1" dirty="0" err="1" smtClean="0"/>
              <a:t>тетраспан,стерофундин</a:t>
            </a:r>
            <a:r>
              <a:rPr lang="ru-RU" sz="3200" b="1" i="1" dirty="0" smtClean="0"/>
              <a:t>)</a:t>
            </a:r>
            <a:endParaRPr lang="ru-RU" sz="3200" b="1" i="1" dirty="0" smtClean="0">
              <a:solidFill>
                <a:srgbClr val="0070C0"/>
              </a:solidFill>
              <a:latin typeface="PTSerif-Italic"/>
              <a:ea typeface="Times New Roman"/>
            </a:endParaRPr>
          </a:p>
          <a:p>
            <a:pPr marL="61722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3200" b="1" i="1" dirty="0" smtClean="0">
                <a:solidFill>
                  <a:srgbClr val="0070C0"/>
                </a:solidFill>
                <a:latin typeface="PTSerif-Italic"/>
                <a:ea typeface="Times New Roman"/>
              </a:rPr>
              <a:t>при </a:t>
            </a:r>
            <a:r>
              <a:rPr lang="ru-RU" sz="3200" b="1" i="1" dirty="0">
                <a:solidFill>
                  <a:srgbClr val="0070C0"/>
                </a:solidFill>
                <a:latin typeface="PTSerif-Italic"/>
                <a:ea typeface="Times New Roman"/>
              </a:rPr>
              <a:t>наличии в анамнезе сердечной недостаточности – не более 250 мл за </a:t>
            </a:r>
            <a:r>
              <a:rPr lang="ru-RU" sz="3200" b="1" i="1" dirty="0" smtClean="0">
                <a:solidFill>
                  <a:srgbClr val="0070C0"/>
                </a:solidFill>
                <a:latin typeface="PTSerif-Italic"/>
                <a:ea typeface="Times New Roman"/>
              </a:rPr>
              <a:t>5 –</a:t>
            </a:r>
            <a:r>
              <a:rPr lang="ru-RU" sz="3200" b="1" i="1" dirty="0">
                <a:solidFill>
                  <a:srgbClr val="0070C0"/>
                </a:solidFill>
                <a:latin typeface="PTSerif-Italic"/>
                <a:ea typeface="Times New Roman"/>
              </a:rPr>
              <a:t>10 </a:t>
            </a:r>
            <a:r>
              <a:rPr lang="ru-RU" sz="3200" b="1" i="1" dirty="0" smtClean="0">
                <a:solidFill>
                  <a:srgbClr val="0070C0"/>
                </a:solidFill>
                <a:latin typeface="PTSerif-Italic"/>
                <a:ea typeface="Times New Roman"/>
              </a:rPr>
              <a:t>минут. </a:t>
            </a:r>
            <a:endParaRPr lang="ru-RU" sz="3200" b="1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indent="0">
              <a:lnSpc>
                <a:spcPct val="150000"/>
              </a:lnSpc>
              <a:buNone/>
            </a:pPr>
            <a:endParaRPr lang="ru-RU" dirty="0" smtClean="0">
              <a:solidFill>
                <a:srgbClr val="222222"/>
              </a:solidFill>
              <a:latin typeface="PTSerif-Regular"/>
              <a:ea typeface="Times New Roman"/>
            </a:endParaRPr>
          </a:p>
          <a:p>
            <a:pPr indent="0" algn="just">
              <a:lnSpc>
                <a:spcPct val="150000"/>
              </a:lnSpc>
              <a:buNone/>
            </a:pP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-12975"/>
            <a:ext cx="8229600" cy="57039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Неотложная помощь</a:t>
            </a:r>
            <a:endParaRPr lang="ru-RU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920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/>
          </a:bodyPr>
          <a:lstStyle/>
          <a:p>
            <a:pPr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Serif-Regular"/>
                <a:ea typeface="Times New Roman"/>
              </a:rPr>
              <a:t>Введение кортикостероидов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>
                <a:solidFill>
                  <a:srgbClr val="0070C0"/>
                </a:solidFill>
                <a:latin typeface="PTSerif-Regular"/>
                <a:ea typeface="Times New Roman"/>
              </a:rPr>
              <a:t>(</a:t>
            </a:r>
            <a:r>
              <a:rPr lang="ru-RU" sz="2800" i="1" dirty="0" smtClean="0">
                <a:solidFill>
                  <a:srgbClr val="0070C0"/>
                </a:solidFill>
                <a:latin typeface="PTSerif-Regular"/>
                <a:ea typeface="Times New Roman"/>
              </a:rPr>
              <a:t>для </a:t>
            </a:r>
            <a:r>
              <a:rPr lang="ru-RU" sz="2800" i="1" dirty="0">
                <a:solidFill>
                  <a:srgbClr val="0070C0"/>
                </a:solidFill>
                <a:latin typeface="PTSerif-Regular"/>
                <a:ea typeface="Times New Roman"/>
              </a:rPr>
              <a:t>снижения риска продленной фазы респираторных </a:t>
            </a:r>
            <a:r>
              <a:rPr lang="ru-RU" sz="2800" i="1" dirty="0" smtClean="0">
                <a:solidFill>
                  <a:srgbClr val="0070C0"/>
                </a:solidFill>
                <a:latin typeface="PTSerif-Regular"/>
                <a:ea typeface="Times New Roman"/>
              </a:rPr>
              <a:t>проявлений. </a:t>
            </a:r>
            <a:r>
              <a:rPr lang="ru-RU" sz="2800" dirty="0" smtClean="0">
                <a:solidFill>
                  <a:srgbClr val="0070C0"/>
                </a:solidFill>
                <a:latin typeface="PTSerif-Regular"/>
                <a:ea typeface="Times New Roman"/>
              </a:rPr>
              <a:t>После </a:t>
            </a:r>
            <a:r>
              <a:rPr lang="ru-RU" sz="2800" dirty="0">
                <a:solidFill>
                  <a:srgbClr val="0070C0"/>
                </a:solidFill>
                <a:latin typeface="PTSerif-Regular"/>
                <a:ea typeface="Times New Roman"/>
              </a:rPr>
              <a:t>введения </a:t>
            </a:r>
            <a:r>
              <a:rPr lang="ru-RU" sz="2800" dirty="0" smtClean="0">
                <a:solidFill>
                  <a:srgbClr val="0070C0"/>
                </a:solidFill>
                <a:latin typeface="PTSerif-Regular"/>
                <a:ea typeface="Times New Roman"/>
              </a:rPr>
              <a:t>эпинефрина! </a:t>
            </a:r>
            <a:r>
              <a:rPr lang="ru-RU" sz="3200" dirty="0">
                <a:solidFill>
                  <a:srgbClr val="0070C0"/>
                </a:solidFill>
                <a:latin typeface="PTSerif-Regular"/>
                <a:ea typeface="Times New Roman"/>
              </a:rPr>
              <a:t>).</a:t>
            </a:r>
            <a:endParaRPr lang="ru-RU" sz="3200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200" b="1" dirty="0">
                <a:solidFill>
                  <a:srgbClr val="0070C0"/>
                </a:solidFill>
                <a:latin typeface="PTSerif-Regular"/>
                <a:ea typeface="Times New Roman"/>
              </a:rPr>
              <a:t>Начальные </a:t>
            </a:r>
            <a:r>
              <a:rPr lang="ru-RU" sz="3200" b="1" dirty="0" smtClean="0">
                <a:solidFill>
                  <a:srgbClr val="0070C0"/>
                </a:solidFill>
                <a:latin typeface="PTSerif-Regular"/>
                <a:ea typeface="Times New Roman"/>
              </a:rPr>
              <a:t>дозы</a:t>
            </a:r>
            <a:r>
              <a:rPr lang="ru-RU" sz="3200" b="1" i="1" dirty="0">
                <a:solidFill>
                  <a:srgbClr val="0070C0"/>
                </a:solidFill>
                <a:latin typeface="PTSerif-Regular"/>
                <a:ea typeface="Times New Roman"/>
              </a:rPr>
              <a:t> </a:t>
            </a:r>
            <a:r>
              <a:rPr lang="ru-RU" sz="3200" b="1" i="1" dirty="0" smtClean="0">
                <a:solidFill>
                  <a:srgbClr val="0070C0"/>
                </a:solidFill>
                <a:latin typeface="PTSerif-Regular"/>
                <a:ea typeface="Times New Roman"/>
              </a:rPr>
              <a:t>взрослым</a:t>
            </a:r>
            <a:r>
              <a:rPr lang="ru-RU" sz="3200" b="1" i="1" dirty="0">
                <a:solidFill>
                  <a:srgbClr val="0070C0"/>
                </a:solidFill>
                <a:latin typeface="PTSerif-Regular"/>
                <a:ea typeface="Times New Roman"/>
              </a:rPr>
              <a:t>:</a:t>
            </a:r>
            <a:r>
              <a:rPr lang="ru-RU" sz="3200" dirty="0">
                <a:solidFill>
                  <a:srgbClr val="0070C0"/>
                </a:solidFill>
                <a:latin typeface="PTSerif-Regular"/>
                <a:ea typeface="Times New Roman"/>
              </a:rPr>
              <a:t> </a:t>
            </a:r>
            <a:r>
              <a:rPr lang="ru-RU" sz="3200" dirty="0" smtClean="0">
                <a:solidFill>
                  <a:srgbClr val="0070C0"/>
                </a:solidFill>
                <a:latin typeface="PTSerif-Regular"/>
                <a:ea typeface="Times New Roman"/>
              </a:rPr>
              <a:t> </a:t>
            </a:r>
          </a:p>
          <a:p>
            <a:pPr marL="731520" indent="-4572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err="1" smtClean="0">
                <a:solidFill>
                  <a:srgbClr val="0070C0"/>
                </a:solidFill>
                <a:latin typeface="PTSerif-Regular"/>
                <a:ea typeface="Times New Roman"/>
              </a:rPr>
              <a:t>дексаметазон</a:t>
            </a:r>
            <a:r>
              <a:rPr lang="ru-RU" sz="3200" dirty="0" smtClean="0">
                <a:solidFill>
                  <a:srgbClr val="0070C0"/>
                </a:solidFill>
                <a:latin typeface="PTSerif-Regular"/>
                <a:ea typeface="Times New Roman"/>
              </a:rPr>
              <a:t> </a:t>
            </a:r>
            <a:r>
              <a:rPr lang="ru-RU" sz="3200" dirty="0">
                <a:solidFill>
                  <a:srgbClr val="0070C0"/>
                </a:solidFill>
                <a:latin typeface="PTSerif-Regular"/>
                <a:ea typeface="Times New Roman"/>
              </a:rPr>
              <a:t>8-32 мг </a:t>
            </a:r>
            <a:r>
              <a:rPr lang="ru-RU" sz="2800" dirty="0">
                <a:solidFill>
                  <a:srgbClr val="0070C0"/>
                </a:solidFill>
                <a:latin typeface="PTSerif-Regular"/>
                <a:ea typeface="Times New Roman"/>
              </a:rPr>
              <a:t>в/в </a:t>
            </a:r>
            <a:r>
              <a:rPr lang="ru-RU" sz="2800" dirty="0" err="1">
                <a:solidFill>
                  <a:srgbClr val="0070C0"/>
                </a:solidFill>
                <a:latin typeface="PTSerif-Regular"/>
                <a:ea typeface="Times New Roman"/>
              </a:rPr>
              <a:t>капельно</a:t>
            </a:r>
            <a:r>
              <a:rPr lang="ru-RU" sz="2800" dirty="0" smtClean="0">
                <a:solidFill>
                  <a:srgbClr val="0070C0"/>
                </a:solidFill>
                <a:latin typeface="PTSerif-Regular"/>
                <a:ea typeface="Times New Roman"/>
              </a:rPr>
              <a:t>, </a:t>
            </a:r>
            <a:endParaRPr lang="ru-RU" sz="3200" dirty="0" smtClean="0">
              <a:solidFill>
                <a:srgbClr val="0070C0"/>
              </a:solidFill>
              <a:latin typeface="PTSerif-Regular"/>
              <a:ea typeface="Times New Roman"/>
            </a:endParaRPr>
          </a:p>
          <a:p>
            <a:pPr marL="731520" indent="-4572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0070C0"/>
                </a:solidFill>
                <a:latin typeface="PTSerif-Regular"/>
                <a:ea typeface="Times New Roman"/>
              </a:rPr>
              <a:t>преднизолон </a:t>
            </a:r>
            <a:r>
              <a:rPr lang="ru-RU" sz="3200" dirty="0">
                <a:solidFill>
                  <a:srgbClr val="0070C0"/>
                </a:solidFill>
                <a:latin typeface="PTSerif-Regular"/>
                <a:ea typeface="Times New Roman"/>
              </a:rPr>
              <a:t>90-120 мг </a:t>
            </a:r>
            <a:r>
              <a:rPr lang="ru-RU" dirty="0">
                <a:solidFill>
                  <a:srgbClr val="0070C0"/>
                </a:solidFill>
                <a:latin typeface="PTSerif-Regular"/>
                <a:ea typeface="Times New Roman"/>
              </a:rPr>
              <a:t>в/в </a:t>
            </a:r>
            <a:r>
              <a:rPr lang="ru-RU" dirty="0" err="1">
                <a:solidFill>
                  <a:srgbClr val="0070C0"/>
                </a:solidFill>
                <a:latin typeface="PTSerif-Regular"/>
                <a:ea typeface="Times New Roman"/>
              </a:rPr>
              <a:t>капельно</a:t>
            </a:r>
            <a:r>
              <a:rPr lang="ru-RU" dirty="0">
                <a:solidFill>
                  <a:srgbClr val="0070C0"/>
                </a:solidFill>
                <a:latin typeface="PTSerif-Regular"/>
                <a:ea typeface="Times New Roman"/>
              </a:rPr>
              <a:t> или </a:t>
            </a:r>
            <a:r>
              <a:rPr lang="ru-RU" dirty="0" smtClean="0">
                <a:solidFill>
                  <a:srgbClr val="0070C0"/>
                </a:solidFill>
                <a:latin typeface="PTSerif-Regular"/>
                <a:ea typeface="Times New Roman"/>
              </a:rPr>
              <a:t> струйно.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4624"/>
            <a:ext cx="8229600" cy="78641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Неотложная помощь</a:t>
            </a:r>
            <a:endParaRPr lang="ru-RU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763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6749" y="692696"/>
            <a:ext cx="9117251" cy="6165304"/>
          </a:xfrm>
        </p:spPr>
        <p:txBody>
          <a:bodyPr>
            <a:normAutofit fontScale="92500"/>
          </a:bodyPr>
          <a:lstStyle/>
          <a:p>
            <a:pPr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Введение антигистаминных </a:t>
            </a:r>
            <a:r>
              <a:rPr lang="ru-RU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препаратов</a:t>
            </a:r>
            <a:endParaRPr lang="ru-RU" sz="2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Serif-Regular"/>
                <a:ea typeface="Times New Roman"/>
              </a:rPr>
              <a:t>После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Serif-Regular"/>
                <a:ea typeface="Times New Roman"/>
              </a:rPr>
              <a:t>стабилизации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Serif-Regular"/>
                <a:ea typeface="Times New Roman"/>
              </a:rPr>
              <a:t>АД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Serif-Regular"/>
                <a:ea typeface="Times New Roman"/>
              </a:rPr>
              <a:t>! </a:t>
            </a:r>
            <a:r>
              <a:rPr lang="ru-RU" b="1" dirty="0">
                <a:solidFill>
                  <a:srgbClr val="0070C0"/>
                </a:solidFill>
                <a:latin typeface="PTSerif-Regular"/>
                <a:ea typeface="Times New Roman"/>
              </a:rPr>
              <a:t>если есть проявления со стороны кожи и </a:t>
            </a:r>
            <a:r>
              <a:rPr lang="ru-RU" b="1" dirty="0" smtClean="0">
                <a:solidFill>
                  <a:srgbClr val="0070C0"/>
                </a:solidFill>
                <a:latin typeface="PTSerif-Regular"/>
                <a:ea typeface="Times New Roman"/>
              </a:rPr>
              <a:t>слизистых </a:t>
            </a:r>
            <a:r>
              <a:rPr lang="ru-RU" i="1" dirty="0" smtClean="0">
                <a:solidFill>
                  <a:srgbClr val="0070C0"/>
                </a:solidFill>
                <a:latin typeface="PTSerif-Regular"/>
                <a:ea typeface="Times New Roman"/>
              </a:rPr>
              <a:t>(для </a:t>
            </a:r>
            <a:r>
              <a:rPr lang="ru-RU" i="1" dirty="0">
                <a:solidFill>
                  <a:srgbClr val="0070C0"/>
                </a:solidFill>
                <a:latin typeface="PTSerif-Regular"/>
                <a:ea typeface="Times New Roman"/>
              </a:rPr>
              <a:t>уменьшения проницаемости капилляров, отека тканей, зуда и </a:t>
            </a:r>
            <a:r>
              <a:rPr lang="ru-RU" i="1" dirty="0" smtClean="0">
                <a:solidFill>
                  <a:srgbClr val="0070C0"/>
                </a:solidFill>
                <a:latin typeface="PTSerif-Regular"/>
                <a:ea typeface="Times New Roman"/>
              </a:rPr>
              <a:t>гиперемии</a:t>
            </a:r>
            <a:r>
              <a:rPr lang="ru-RU" dirty="0" smtClean="0">
                <a:solidFill>
                  <a:srgbClr val="0070C0"/>
                </a:solidFill>
                <a:latin typeface="PTSerif-Regular"/>
                <a:ea typeface="Times New Roman"/>
              </a:rPr>
              <a:t>).</a:t>
            </a:r>
            <a:endParaRPr lang="ru-RU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dirty="0">
                <a:solidFill>
                  <a:srgbClr val="0070C0"/>
                </a:solidFill>
                <a:latin typeface="PTSerif-Regular"/>
                <a:ea typeface="Times New Roman"/>
              </a:rPr>
              <a:t>Рекомендуемые </a:t>
            </a:r>
            <a:r>
              <a:rPr lang="ru-RU" b="1" dirty="0" smtClean="0">
                <a:solidFill>
                  <a:srgbClr val="0070C0"/>
                </a:solidFill>
                <a:latin typeface="PTSerif-Regular"/>
                <a:ea typeface="Times New Roman"/>
              </a:rPr>
              <a:t>дозировки в/в </a:t>
            </a:r>
            <a:r>
              <a:rPr lang="ru-RU" b="1" dirty="0">
                <a:solidFill>
                  <a:srgbClr val="0070C0"/>
                </a:solidFill>
                <a:latin typeface="PTSerif-Regular"/>
                <a:ea typeface="Times New Roman"/>
              </a:rPr>
              <a:t>или в/м</a:t>
            </a:r>
            <a:r>
              <a:rPr lang="ru-RU" b="1" dirty="0" smtClean="0">
                <a:solidFill>
                  <a:srgbClr val="0070C0"/>
                </a:solidFill>
                <a:latin typeface="PTSerif-Regular"/>
                <a:ea typeface="Times New Roman"/>
              </a:rPr>
              <a:t>:</a:t>
            </a:r>
            <a:endParaRPr lang="ru-RU" b="1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360363" indent="-360363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b="1" dirty="0" err="1" smtClean="0">
                <a:solidFill>
                  <a:srgbClr val="0070C0"/>
                </a:solidFill>
                <a:latin typeface="PTSerif-Regular"/>
                <a:ea typeface="Times New Roman"/>
              </a:rPr>
              <a:t>клемастин</a:t>
            </a:r>
            <a:r>
              <a:rPr lang="ru-RU" sz="2800" dirty="0" smtClean="0">
                <a:solidFill>
                  <a:srgbClr val="0070C0"/>
                </a:solidFill>
                <a:latin typeface="PTSerif-Regular"/>
                <a:ea typeface="Times New Roman"/>
              </a:rPr>
              <a:t> </a:t>
            </a:r>
            <a:r>
              <a:rPr lang="ru-RU" sz="2800" dirty="0">
                <a:solidFill>
                  <a:srgbClr val="0070C0"/>
                </a:solidFill>
                <a:latin typeface="PTSerif-Regular"/>
                <a:ea typeface="Times New Roman"/>
              </a:rPr>
              <a:t>(тавегил) </a:t>
            </a:r>
            <a:r>
              <a:rPr lang="ru-RU" sz="2800" dirty="0" smtClean="0">
                <a:solidFill>
                  <a:srgbClr val="0070C0"/>
                </a:solidFill>
                <a:latin typeface="PTSerif-Regular"/>
                <a:ea typeface="Times New Roman"/>
              </a:rPr>
              <a:t>            - 0,1</a:t>
            </a:r>
            <a:r>
              <a:rPr lang="ru-RU" sz="2800" dirty="0">
                <a:solidFill>
                  <a:srgbClr val="0070C0"/>
                </a:solidFill>
                <a:latin typeface="PTSerif-Regular"/>
                <a:ea typeface="Times New Roman"/>
              </a:rPr>
              <a:t>% - 2 мл (2 мг</a:t>
            </a:r>
            <a:r>
              <a:rPr lang="ru-RU" sz="2800" dirty="0" smtClean="0">
                <a:solidFill>
                  <a:srgbClr val="0070C0"/>
                </a:solidFill>
                <a:latin typeface="PTSerif-Regular"/>
                <a:ea typeface="Times New Roman"/>
              </a:rPr>
              <a:t>);</a:t>
            </a:r>
          </a:p>
          <a:p>
            <a:pPr marL="360363" indent="-360363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b="1" dirty="0" err="1" smtClean="0">
                <a:solidFill>
                  <a:srgbClr val="0070C0"/>
                </a:solidFill>
                <a:latin typeface="PTSerif-Regular"/>
                <a:ea typeface="Times New Roman"/>
              </a:rPr>
              <a:t>хлоропирамин</a:t>
            </a:r>
            <a:r>
              <a:rPr lang="ru-RU" sz="2800" b="1" dirty="0" smtClean="0">
                <a:solidFill>
                  <a:srgbClr val="0070C0"/>
                </a:solidFill>
                <a:latin typeface="PTSerif-Regular"/>
                <a:ea typeface="Times New Roman"/>
              </a:rPr>
              <a:t> </a:t>
            </a:r>
            <a:r>
              <a:rPr lang="ru-RU" sz="2800" dirty="0">
                <a:solidFill>
                  <a:srgbClr val="0070C0"/>
                </a:solidFill>
                <a:latin typeface="PTSerif-Regular"/>
                <a:ea typeface="Times New Roman"/>
              </a:rPr>
              <a:t>(супрастин</a:t>
            </a:r>
            <a:r>
              <a:rPr lang="ru-RU" sz="2800" dirty="0" smtClean="0">
                <a:solidFill>
                  <a:srgbClr val="0070C0"/>
                </a:solidFill>
                <a:latin typeface="PTSerif-Regular"/>
                <a:ea typeface="Times New Roman"/>
              </a:rPr>
              <a:t>)  - </a:t>
            </a:r>
            <a:r>
              <a:rPr lang="ru-RU" sz="2800" dirty="0">
                <a:solidFill>
                  <a:srgbClr val="0070C0"/>
                </a:solidFill>
                <a:latin typeface="PTSerif-Regular"/>
                <a:ea typeface="Times New Roman"/>
              </a:rPr>
              <a:t>2</a:t>
            </a:r>
            <a:r>
              <a:rPr lang="ru-RU" sz="2800" dirty="0" smtClean="0">
                <a:solidFill>
                  <a:srgbClr val="0070C0"/>
                </a:solidFill>
                <a:latin typeface="PTSerif-Regular"/>
                <a:ea typeface="Times New Roman"/>
              </a:rPr>
              <a:t>% - 1-2 мл </a:t>
            </a:r>
            <a:r>
              <a:rPr lang="ru-RU" sz="2800" dirty="0">
                <a:solidFill>
                  <a:srgbClr val="0070C0"/>
                </a:solidFill>
                <a:latin typeface="PTSerif-Regular"/>
                <a:ea typeface="Times New Roman"/>
              </a:rPr>
              <a:t>(</a:t>
            </a:r>
            <a:r>
              <a:rPr lang="ru-RU" sz="2800" dirty="0" smtClean="0">
                <a:solidFill>
                  <a:srgbClr val="0070C0"/>
                </a:solidFill>
                <a:latin typeface="PTSerif-Regular"/>
                <a:ea typeface="Times New Roman"/>
              </a:rPr>
              <a:t>20-40 </a:t>
            </a:r>
            <a:r>
              <a:rPr lang="ru-RU" sz="2800" dirty="0">
                <a:solidFill>
                  <a:srgbClr val="0070C0"/>
                </a:solidFill>
                <a:latin typeface="PTSerif-Regular"/>
                <a:ea typeface="Times New Roman"/>
              </a:rPr>
              <a:t>мг</a:t>
            </a:r>
            <a:r>
              <a:rPr lang="ru-RU" sz="2800" dirty="0" smtClean="0">
                <a:solidFill>
                  <a:srgbClr val="0070C0"/>
                </a:solidFill>
                <a:latin typeface="PTSerif-Regular"/>
                <a:ea typeface="Times New Roman"/>
              </a:rPr>
              <a:t>); </a:t>
            </a:r>
            <a:endParaRPr lang="ru-RU" sz="2800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360363" indent="-360363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b="1" dirty="0" err="1" smtClean="0">
                <a:solidFill>
                  <a:srgbClr val="0070C0"/>
                </a:solidFill>
                <a:latin typeface="PTSerif-Regular"/>
                <a:ea typeface="Times New Roman"/>
              </a:rPr>
              <a:t>дифенгидрамин</a:t>
            </a:r>
            <a:r>
              <a:rPr lang="ru-RU" sz="2800" b="1" dirty="0" smtClean="0">
                <a:solidFill>
                  <a:srgbClr val="0070C0"/>
                </a:solidFill>
                <a:latin typeface="PTSerif-Regular"/>
                <a:ea typeface="Times New Roman"/>
              </a:rPr>
              <a:t> </a:t>
            </a:r>
            <a:r>
              <a:rPr lang="ru-RU" sz="2800" dirty="0" smtClean="0">
                <a:solidFill>
                  <a:srgbClr val="0070C0"/>
                </a:solidFill>
                <a:latin typeface="PTSerif-Regular"/>
                <a:ea typeface="Times New Roman"/>
              </a:rPr>
              <a:t>(димедрол</a:t>
            </a:r>
            <a:r>
              <a:rPr lang="ru-RU" sz="2800" dirty="0">
                <a:solidFill>
                  <a:srgbClr val="0070C0"/>
                </a:solidFill>
                <a:latin typeface="PTSerif-Regular"/>
                <a:ea typeface="Times New Roman"/>
              </a:rPr>
              <a:t>) </a:t>
            </a:r>
            <a:r>
              <a:rPr lang="ru-RU" sz="2800" dirty="0" smtClean="0">
                <a:solidFill>
                  <a:srgbClr val="0070C0"/>
                </a:solidFill>
                <a:latin typeface="PTSerif-Regular"/>
                <a:ea typeface="Times New Roman"/>
              </a:rPr>
              <a:t>- 1% - 2-5 мл (25-50 </a:t>
            </a:r>
            <a:r>
              <a:rPr lang="ru-RU" sz="2800" dirty="0">
                <a:solidFill>
                  <a:srgbClr val="0070C0"/>
                </a:solidFill>
                <a:latin typeface="PTSerif-Regular"/>
                <a:ea typeface="Times New Roman"/>
              </a:rPr>
              <a:t>мг). 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57039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Неотложная помощь</a:t>
            </a:r>
            <a:endParaRPr lang="ru-RU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728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340768"/>
            <a:ext cx="8640959" cy="518457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Это </a:t>
            </a:r>
            <a:r>
              <a:rPr lang="ru-RU" sz="32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жизнеугрожающая</a:t>
            </a:r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системная </a:t>
            </a: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реакция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гиперчувствительности, характеризуется </a:t>
            </a:r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быстрым </a:t>
            </a: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развитием изменений </a:t>
            </a:r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гемодинамики </a:t>
            </a: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и/или </a:t>
            </a:r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нарушениями </a:t>
            </a:r>
            <a:endParaRPr lang="ru-RU" sz="3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со </a:t>
            </a:r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стороны дыхательной системы. </a:t>
            </a:r>
            <a:endParaRPr lang="ru-RU" sz="3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Возможно </a:t>
            </a:r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развитие анафилаксии </a:t>
            </a:r>
            <a:endParaRPr lang="ru-RU" sz="3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 </a:t>
            </a:r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поражением кожи, </a:t>
            </a: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слизистых,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желудочно-кишечного </a:t>
            </a:r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тракта </a:t>
            </a:r>
            <a:endParaRPr lang="ru-RU" sz="3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без </a:t>
            </a:r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гемодинамических и дыхательных нарушений</a:t>
            </a: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Анафилаксия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9070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1" cy="4896544"/>
          </a:xfrm>
        </p:spPr>
        <p:txBody>
          <a:bodyPr>
            <a:normAutofit/>
          </a:bodyPr>
          <a:lstStyle/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Введение </a:t>
            </a:r>
            <a:r>
              <a:rPr lang="ru-RU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симптоматических препаратов 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(</a:t>
            </a:r>
            <a:r>
              <a:rPr lang="ru-RU" b="1" i="1" dirty="0" smtClean="0">
                <a:solidFill>
                  <a:srgbClr val="FF0000"/>
                </a:solidFill>
                <a:latin typeface="PTSerif-Regular"/>
                <a:ea typeface="Times New Roman"/>
              </a:rPr>
              <a:t>после </a:t>
            </a:r>
            <a:r>
              <a:rPr lang="ru-RU" b="1" i="1" dirty="0">
                <a:solidFill>
                  <a:srgbClr val="FF0000"/>
                </a:solidFill>
                <a:latin typeface="PTSerif-Regular"/>
                <a:ea typeface="Times New Roman"/>
              </a:rPr>
              <a:t>стабилизации </a:t>
            </a:r>
            <a:r>
              <a:rPr lang="ru-RU" b="1" i="1" dirty="0" smtClean="0">
                <a:solidFill>
                  <a:srgbClr val="FF0000"/>
                </a:solidFill>
                <a:latin typeface="PTSerif-Regular"/>
                <a:ea typeface="Times New Roman"/>
              </a:rPr>
              <a:t>АД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Serif-Regular"/>
                <a:ea typeface="Times New Roman"/>
              </a:rPr>
              <a:t>!)</a:t>
            </a:r>
          </a:p>
          <a:p>
            <a:pPr indent="0" algn="just">
              <a:spcBef>
                <a:spcPts val="0"/>
              </a:spcBef>
              <a:buNone/>
            </a:pPr>
            <a:endParaRPr lang="ru-RU" sz="2800" dirty="0" smtClean="0">
              <a:solidFill>
                <a:srgbClr val="222222"/>
              </a:solidFill>
              <a:latin typeface="PTSerif-Regular"/>
              <a:ea typeface="Times New Roman"/>
            </a:endParaRPr>
          </a:p>
          <a:p>
            <a:pPr indent="0" algn="ctr">
              <a:spcBef>
                <a:spcPts val="0"/>
              </a:spcBef>
              <a:buNone/>
            </a:pPr>
            <a:r>
              <a:rPr lang="ru-RU" sz="3200" dirty="0" smtClean="0">
                <a:solidFill>
                  <a:srgbClr val="7030A0"/>
                </a:solidFill>
                <a:latin typeface="PTSerif-Regular"/>
                <a:ea typeface="Times New Roman"/>
              </a:rPr>
              <a:t>При </a:t>
            </a:r>
            <a:r>
              <a:rPr lang="ru-RU" sz="3200" dirty="0" err="1" smtClean="0">
                <a:solidFill>
                  <a:srgbClr val="7030A0"/>
                </a:solidFill>
                <a:latin typeface="PTSerif-Regular"/>
                <a:ea typeface="Times New Roman"/>
              </a:rPr>
              <a:t>бронхоспазме</a:t>
            </a:r>
            <a:r>
              <a:rPr lang="ru-RU" sz="3200" dirty="0">
                <a:solidFill>
                  <a:srgbClr val="7030A0"/>
                </a:solidFill>
                <a:latin typeface="PTSerif-Regular"/>
                <a:ea typeface="Times New Roman"/>
              </a:rPr>
              <a:t>:</a:t>
            </a:r>
            <a:r>
              <a:rPr lang="ru-RU" sz="3200" dirty="0" smtClean="0">
                <a:solidFill>
                  <a:srgbClr val="7030A0"/>
                </a:solidFill>
                <a:latin typeface="Times New Roman"/>
                <a:ea typeface="Times New Roman"/>
              </a:rPr>
              <a:t> 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2800" dirty="0" err="1" smtClean="0">
                <a:solidFill>
                  <a:srgbClr val="0070C0"/>
                </a:solidFill>
                <a:latin typeface="Times New Roman"/>
                <a:ea typeface="Times New Roman"/>
              </a:rPr>
              <a:t>сальбутамол</a:t>
            </a:r>
            <a:r>
              <a:rPr lang="ru-RU" sz="28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rgbClr val="0070C0"/>
                </a:solidFill>
                <a:latin typeface="Times New Roman"/>
                <a:ea typeface="Times New Roman"/>
              </a:rPr>
              <a:t>и </a:t>
            </a:r>
            <a:r>
              <a:rPr lang="ru-RU" sz="2800" dirty="0" err="1">
                <a:solidFill>
                  <a:srgbClr val="0070C0"/>
                </a:solidFill>
                <a:latin typeface="Times New Roman"/>
                <a:ea typeface="Times New Roman"/>
              </a:rPr>
              <a:t>тербуталин</a:t>
            </a:r>
            <a:r>
              <a:rPr lang="ru-RU" sz="2800" dirty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в </a:t>
            </a:r>
            <a:r>
              <a:rPr lang="ru-RU" sz="2800" dirty="0">
                <a:solidFill>
                  <a:srgbClr val="0070C0"/>
                </a:solidFill>
                <a:latin typeface="Times New Roman"/>
                <a:ea typeface="Times New Roman"/>
              </a:rPr>
              <a:t>виде </a:t>
            </a:r>
            <a:r>
              <a:rPr lang="ru-RU" sz="28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аэрозолей, 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или эуфиллин в/</a:t>
            </a:r>
            <a:r>
              <a:rPr lang="ru-RU" sz="2800" dirty="0" err="1" smtClean="0">
                <a:solidFill>
                  <a:srgbClr val="0070C0"/>
                </a:solidFill>
                <a:latin typeface="Times New Roman"/>
                <a:ea typeface="Times New Roman"/>
              </a:rPr>
              <a:t>венно</a:t>
            </a:r>
            <a:r>
              <a:rPr lang="ru-RU" sz="28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 (240-480мг).</a:t>
            </a:r>
          </a:p>
          <a:p>
            <a:pPr indent="0" algn="just">
              <a:spcBef>
                <a:spcPts val="0"/>
              </a:spcBef>
              <a:buNone/>
            </a:pPr>
            <a:endParaRPr lang="ru-RU" sz="3200" dirty="0" smtClean="0">
              <a:solidFill>
                <a:srgbClr val="0070C0"/>
              </a:solidFill>
              <a:latin typeface="PTSerif-Regular"/>
              <a:ea typeface="Times New Roman"/>
            </a:endParaRPr>
          </a:p>
          <a:p>
            <a:pPr indent="0" algn="ctr">
              <a:spcBef>
                <a:spcPts val="0"/>
              </a:spcBef>
              <a:buNone/>
            </a:pPr>
            <a:r>
              <a:rPr lang="ru-RU" sz="3200" dirty="0" smtClean="0">
                <a:solidFill>
                  <a:srgbClr val="7030A0"/>
                </a:solidFill>
                <a:latin typeface="PTSerif-Regular"/>
                <a:ea typeface="Times New Roman"/>
              </a:rPr>
              <a:t>При судорогах: 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реланиум или седуксен в/</a:t>
            </a:r>
            <a:r>
              <a:rPr lang="ru-RU" sz="2800" dirty="0" err="1" smtClean="0">
                <a:solidFill>
                  <a:srgbClr val="0070C0"/>
                </a:solidFill>
                <a:latin typeface="Times New Roman"/>
                <a:ea typeface="Times New Roman"/>
              </a:rPr>
              <a:t>венно</a:t>
            </a:r>
            <a:r>
              <a:rPr lang="ru-RU" sz="28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 (10-20мг).</a:t>
            </a:r>
          </a:p>
          <a:p>
            <a:pPr indent="0" algn="just">
              <a:spcBef>
                <a:spcPts val="0"/>
              </a:spcBef>
              <a:buNone/>
            </a:pPr>
            <a:endParaRPr lang="ru-RU" sz="2800" dirty="0">
              <a:latin typeface="Times New Roman"/>
              <a:ea typeface="Times New Roman"/>
            </a:endParaRPr>
          </a:p>
          <a:p>
            <a:pPr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72008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Неотложная помощь</a:t>
            </a:r>
            <a:endParaRPr lang="ru-RU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573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1" cy="4896544"/>
          </a:xfrm>
        </p:spPr>
        <p:txBody>
          <a:bodyPr>
            <a:normAutofit/>
          </a:bodyPr>
          <a:lstStyle/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Госпитализация в отделение 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реанимации и интенсивной терапии</a:t>
            </a:r>
            <a:endParaRPr lang="ru-RU" sz="2800" b="1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endParaRPr lang="ru-RU" sz="2800" b="1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Возможно волнообразное течение процесса, </a:t>
            </a: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т.е. после купирования признаков АФ шока, возобновление реакции анафилаксии. </a:t>
            </a:r>
            <a:endParaRPr lang="ru-RU" sz="2800" dirty="0" smtClean="0">
              <a:solidFill>
                <a:srgbClr val="0070C0"/>
              </a:solidFill>
              <a:latin typeface="Times New Roman"/>
              <a:ea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72008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Неотложная помощь</a:t>
            </a:r>
            <a:endParaRPr lang="ru-RU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9832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Гипотония для детей определена как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endParaRPr lang="ru-RU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/>
              <a:t>от </a:t>
            </a:r>
            <a:r>
              <a:rPr lang="ru-RU" sz="3200" dirty="0"/>
              <a:t>1 месяца до 1-го года: менее 70 мм </a:t>
            </a:r>
            <a:r>
              <a:rPr lang="ru-RU" sz="3200" dirty="0" err="1"/>
              <a:t>рт.ст</a:t>
            </a:r>
            <a:r>
              <a:rPr lang="ru-RU" sz="3200" dirty="0"/>
              <a:t>.;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от </a:t>
            </a:r>
            <a:r>
              <a:rPr lang="ru-RU" sz="2800" dirty="0"/>
              <a:t>1до 10 лет: </a:t>
            </a:r>
            <a:endParaRPr lang="ru-RU" sz="2800" dirty="0" smtClean="0"/>
          </a:p>
          <a:p>
            <a:pPr marL="0" indent="0" algn="ctr">
              <a:buNone/>
            </a:pPr>
            <a:r>
              <a:rPr lang="ru-RU" sz="2800" dirty="0" smtClean="0"/>
              <a:t>[</a:t>
            </a:r>
            <a:r>
              <a:rPr lang="ru-RU" sz="2800" dirty="0"/>
              <a:t>менее 70 мм </a:t>
            </a:r>
            <a:r>
              <a:rPr lang="ru-RU" sz="2800" dirty="0" err="1"/>
              <a:t>рт.ст</a:t>
            </a:r>
            <a:r>
              <a:rPr lang="ru-RU" sz="2800" dirty="0"/>
              <a:t> + (2 </a:t>
            </a:r>
            <a:r>
              <a:rPr lang="ru-RU" sz="2800" dirty="0">
                <a:solidFill>
                  <a:srgbClr val="FF0000"/>
                </a:solidFill>
              </a:rPr>
              <a:t>х</a:t>
            </a:r>
            <a:r>
              <a:rPr lang="ru-RU" sz="2800" dirty="0"/>
              <a:t> возраст в годах)];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/>
              <a:t>от </a:t>
            </a:r>
            <a:r>
              <a:rPr lang="ru-RU" sz="3200" dirty="0"/>
              <a:t>11 до 17 лет: менее 90 мм рт</a:t>
            </a:r>
            <a:r>
              <a:rPr lang="ru-RU" sz="3200" dirty="0" smtClean="0"/>
              <a:t>. ст.</a:t>
            </a:r>
          </a:p>
          <a:p>
            <a:pPr marL="0" indent="0">
              <a:buNone/>
            </a:pPr>
            <a:endParaRPr lang="ru-RU" sz="2800" i="1" dirty="0" smtClean="0"/>
          </a:p>
          <a:p>
            <a:pPr marL="0" indent="0" algn="ctr">
              <a:buNone/>
            </a:pPr>
            <a:r>
              <a:rPr lang="ru-RU" sz="2800" i="1" dirty="0" smtClean="0"/>
              <a:t>  </a:t>
            </a:r>
            <a:r>
              <a:rPr lang="ru-RU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Первым </a:t>
            </a:r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признаком гипотонии у детей </a:t>
            </a:r>
            <a:endParaRPr lang="ru-RU" sz="28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может   быть </a:t>
            </a:r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быстро нарастающая тахикардия</a:t>
            </a: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424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Неотложная </a:t>
            </a: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у детей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3819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60212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пинефрин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0,01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мг/кг в/</a:t>
            </a:r>
            <a:r>
              <a:rPr lang="ru-RU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мышечно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ru-RU" sz="2800" b="1" dirty="0" smtClean="0"/>
          </a:p>
          <a:p>
            <a:pPr marL="0" indent="0" algn="ctr"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Максимальная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разовая доза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составляет: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3600" dirty="0"/>
              <a:t>д</a:t>
            </a:r>
            <a:r>
              <a:rPr lang="ru-RU" sz="3600" dirty="0" smtClean="0"/>
              <a:t>ля ребёнка до 6 лет - 0,15 мг,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dirty="0" smtClean="0"/>
              <a:t>для ребёнка </a:t>
            </a:r>
            <a:r>
              <a:rPr lang="ru-RU" sz="3600" dirty="0"/>
              <a:t>6-12 лет </a:t>
            </a:r>
            <a:r>
              <a:rPr lang="ru-RU" sz="3600" dirty="0" smtClean="0"/>
              <a:t>- </a:t>
            </a:r>
            <a:r>
              <a:rPr lang="ru-RU" sz="3600" dirty="0"/>
              <a:t>0,3 </a:t>
            </a:r>
            <a:r>
              <a:rPr lang="ru-RU" sz="3600" dirty="0" smtClean="0"/>
              <a:t>мг. </a:t>
            </a:r>
            <a:endParaRPr lang="ru-RU" sz="3600" dirty="0"/>
          </a:p>
          <a:p>
            <a:pPr marL="0" indent="0">
              <a:buNone/>
            </a:pPr>
            <a:endParaRPr lang="ru-RU" sz="2800" i="1" dirty="0" smtClean="0"/>
          </a:p>
          <a:p>
            <a:pPr marL="0" indent="0">
              <a:buNone/>
            </a:pPr>
            <a:r>
              <a:rPr lang="ru-RU" sz="2800" i="1" dirty="0" smtClean="0"/>
              <a:t>При </a:t>
            </a:r>
            <a:r>
              <a:rPr lang="ru-RU" sz="2800" i="1" dirty="0"/>
              <a:t>отсутствии ответа на первую дозу не менее, чем через 5 минут, в/м ввести повторную дозу эпинефрина  для достижения клинического эффекта.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611"/>
            <a:ext cx="8229600" cy="6424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Неотложная помощь у детей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7905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В/венная (в/костная) инфузия солевых растворов: 20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мл/кг массы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тела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2800" b="1" i="1" dirty="0" smtClean="0"/>
          </a:p>
          <a:p>
            <a:pPr marL="0" indent="0">
              <a:buNone/>
            </a:pPr>
            <a:r>
              <a:rPr lang="ru-RU" sz="3200" b="1" i="1" dirty="0" smtClean="0"/>
              <a:t>Применяется </a:t>
            </a:r>
            <a:r>
              <a:rPr lang="ru-RU" sz="3200" b="1" i="1" dirty="0"/>
              <a:t>подогретый раствор </a:t>
            </a:r>
            <a:r>
              <a:rPr lang="ru-RU" sz="2800" b="1" i="1" dirty="0"/>
              <a:t>(</a:t>
            </a:r>
            <a:r>
              <a:rPr lang="ru-RU" b="1" i="1" dirty="0"/>
              <a:t>по возможности) </a:t>
            </a:r>
            <a:r>
              <a:rPr lang="ru-RU" sz="3200" b="1" i="1" dirty="0" smtClean="0"/>
              <a:t> 0,9</a:t>
            </a:r>
            <a:r>
              <a:rPr lang="ru-RU" sz="3200" b="1" i="1" dirty="0"/>
              <a:t>% </a:t>
            </a:r>
            <a:r>
              <a:rPr lang="en-US" sz="3200" b="1" i="1" dirty="0" smtClean="0"/>
              <a:t>NaCl </a:t>
            </a:r>
            <a:r>
              <a:rPr lang="ru-RU" sz="3200" b="1" i="1" dirty="0" smtClean="0"/>
              <a:t>или </a:t>
            </a:r>
          </a:p>
          <a:p>
            <a:pPr marL="0" indent="0">
              <a:buNone/>
            </a:pPr>
            <a:r>
              <a:rPr lang="ru-RU" sz="3200" b="1" i="1" dirty="0" smtClean="0"/>
              <a:t>сбалансированные солевые растворы: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b="1" i="1" dirty="0" smtClean="0"/>
              <a:t> р-р </a:t>
            </a:r>
            <a:r>
              <a:rPr lang="ru-RU" sz="3200" b="1" i="1" dirty="0" err="1" smtClean="0"/>
              <a:t>Рингера</a:t>
            </a:r>
            <a:r>
              <a:rPr lang="ru-RU" sz="3200" b="1" i="1" dirty="0" smtClean="0"/>
              <a:t>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b="1" i="1" dirty="0" smtClean="0"/>
              <a:t> </a:t>
            </a:r>
            <a:r>
              <a:rPr lang="ru-RU" sz="3200" b="1" i="1" dirty="0" err="1" smtClean="0"/>
              <a:t>тетраспан</a:t>
            </a:r>
            <a:r>
              <a:rPr lang="ru-RU" sz="3200" b="1" i="1" dirty="0" smtClean="0"/>
              <a:t>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b="1" i="1" dirty="0" smtClean="0"/>
              <a:t> </a:t>
            </a:r>
            <a:r>
              <a:rPr lang="ru-RU" sz="3200" b="1" i="1" dirty="0" err="1" smtClean="0"/>
              <a:t>стерофундин</a:t>
            </a:r>
            <a:r>
              <a:rPr lang="ru-RU" sz="3200" b="1" i="1" dirty="0"/>
              <a:t>.</a:t>
            </a:r>
            <a:endParaRPr lang="ru-RU" sz="3200" b="1" i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86416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Неотложная помощь у детей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5403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692696"/>
            <a:ext cx="9108504" cy="616530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Введение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кортикостероидов </a:t>
            </a:r>
          </a:p>
          <a:p>
            <a:pPr marL="0" indent="0" algn="ctr">
              <a:buNone/>
            </a:pPr>
            <a:r>
              <a:rPr lang="ru-RU" sz="2000" dirty="0" smtClean="0"/>
              <a:t>(</a:t>
            </a:r>
            <a:r>
              <a:rPr lang="ru-RU" sz="2000" i="1" dirty="0" smtClean="0"/>
              <a:t>для </a:t>
            </a:r>
            <a:r>
              <a:rPr lang="ru-RU" sz="2000" i="1" dirty="0"/>
              <a:t>снижения риска </a:t>
            </a:r>
            <a:r>
              <a:rPr lang="ru-RU" sz="2000" i="1" dirty="0" smtClean="0"/>
              <a:t>респираторных проявлений </a:t>
            </a:r>
          </a:p>
          <a:p>
            <a:pPr marL="0" indent="0" algn="ctr">
              <a:buNone/>
            </a:pPr>
            <a:r>
              <a:rPr lang="ru-RU" sz="2000" i="1" dirty="0" smtClean="0"/>
              <a:t>вводят в/м </a:t>
            </a:r>
            <a:r>
              <a:rPr lang="ru-RU" sz="2000" i="1" dirty="0"/>
              <a:t>или в/в </a:t>
            </a:r>
            <a:r>
              <a:rPr lang="ru-RU" sz="2000" i="1" dirty="0" smtClean="0"/>
              <a:t>медленно)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b="1" dirty="0" err="1"/>
              <a:t>метилпреднизолон</a:t>
            </a:r>
            <a:r>
              <a:rPr lang="ru-RU" sz="3200" b="1" dirty="0"/>
              <a:t> </a:t>
            </a:r>
            <a:r>
              <a:rPr lang="ru-RU" sz="3200" dirty="0"/>
              <a:t>1 мг/кг, максимум 50 </a:t>
            </a:r>
            <a:r>
              <a:rPr lang="ru-RU" sz="3200" dirty="0" smtClean="0"/>
              <a:t>мг,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b="1" dirty="0" smtClean="0"/>
              <a:t>преднизолон</a:t>
            </a:r>
            <a:r>
              <a:rPr lang="ru-RU" sz="3200" dirty="0" smtClean="0"/>
              <a:t>     - 2 - 5 </a:t>
            </a:r>
            <a:r>
              <a:rPr lang="ru-RU" sz="3200" dirty="0"/>
              <a:t>мг/кг,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b="1" dirty="0" smtClean="0"/>
              <a:t>Гидрокортизон:</a:t>
            </a:r>
            <a:r>
              <a:rPr lang="ru-RU" sz="3200" dirty="0" smtClean="0"/>
              <a:t> 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  - младше </a:t>
            </a:r>
            <a:r>
              <a:rPr lang="ru-RU" sz="3200" dirty="0"/>
              <a:t>6 лет – 25 </a:t>
            </a:r>
            <a:r>
              <a:rPr lang="ru-RU" sz="3200" dirty="0" smtClean="0"/>
              <a:t>мг, </a:t>
            </a:r>
          </a:p>
          <a:p>
            <a:pPr marL="0" indent="0">
              <a:buNone/>
            </a:pPr>
            <a:r>
              <a:rPr lang="ru-RU" sz="3200" dirty="0" smtClean="0"/>
              <a:t>    - 6-12 лет           – 50 мг, </a:t>
            </a: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    - старше </a:t>
            </a:r>
            <a:r>
              <a:rPr lang="ru-RU" sz="3200" dirty="0"/>
              <a:t>12 лет </a:t>
            </a:r>
            <a:r>
              <a:rPr lang="ru-RU" sz="3200" dirty="0" smtClean="0"/>
              <a:t>- </a:t>
            </a:r>
            <a:r>
              <a:rPr lang="ru-RU" sz="3200" dirty="0"/>
              <a:t>100 мг</a:t>
            </a:r>
            <a:r>
              <a:rPr lang="ru-RU" sz="3200" dirty="0" smtClean="0"/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b="1" dirty="0" err="1" smtClean="0"/>
              <a:t>бетаметазон</a:t>
            </a:r>
            <a:r>
              <a:rPr lang="ru-RU" sz="3200" dirty="0" smtClean="0"/>
              <a:t>      - 20–125 </a:t>
            </a:r>
            <a:r>
              <a:rPr lang="ru-RU" sz="3200" dirty="0"/>
              <a:t>мкг /кг или 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 </a:t>
            </a:r>
            <a:r>
              <a:rPr lang="ru-RU" sz="3200" dirty="0" smtClean="0"/>
              <a:t>0,6–3,75 </a:t>
            </a:r>
            <a:r>
              <a:rPr lang="ru-RU" sz="3200" dirty="0"/>
              <a:t>мг/ мл </a:t>
            </a:r>
            <a:r>
              <a:rPr lang="ru-RU" sz="3200" dirty="0" smtClean="0"/>
              <a:t>через </a:t>
            </a:r>
            <a:r>
              <a:rPr lang="ru-RU" sz="3200" dirty="0"/>
              <a:t>12 или 24 ч.</a:t>
            </a:r>
            <a:br>
              <a:rPr lang="ru-RU" sz="3200" dirty="0"/>
            </a:br>
            <a:endParaRPr lang="ru-RU" sz="3200" b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611"/>
            <a:ext cx="8229600" cy="6424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Неотложная помощь у детей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4564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836712"/>
            <a:ext cx="9143999" cy="60212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Антигистаминные препараты </a:t>
            </a:r>
          </a:p>
          <a:p>
            <a:pPr marL="0" indent="0" algn="ctr">
              <a:buNone/>
            </a:pPr>
            <a:r>
              <a:rPr lang="ru-RU" sz="2800" dirty="0" smtClean="0"/>
              <a:t>для в/в </a:t>
            </a:r>
            <a:r>
              <a:rPr lang="ru-RU" sz="2800" dirty="0"/>
              <a:t>или в/м </a:t>
            </a:r>
            <a:r>
              <a:rPr lang="ru-RU" sz="2800" dirty="0" smtClean="0"/>
              <a:t>введения </a:t>
            </a:r>
            <a:r>
              <a:rPr lang="ru-RU" sz="2800" b="1" dirty="0" smtClean="0">
                <a:solidFill>
                  <a:srgbClr val="FF0000"/>
                </a:solidFill>
              </a:rPr>
              <a:t>(после </a:t>
            </a:r>
            <a:r>
              <a:rPr lang="ru-RU" sz="2800" b="1" dirty="0">
                <a:solidFill>
                  <a:srgbClr val="FF0000"/>
                </a:solidFill>
              </a:rPr>
              <a:t>стабилизации АД</a:t>
            </a:r>
            <a:r>
              <a:rPr lang="ru-RU" sz="2800" b="1" dirty="0" smtClean="0">
                <a:solidFill>
                  <a:srgbClr val="FF0000"/>
                </a:solidFill>
              </a:rPr>
              <a:t>!)  </a:t>
            </a:r>
          </a:p>
          <a:p>
            <a:pPr marL="0" indent="0">
              <a:buNone/>
            </a:pPr>
            <a:r>
              <a:rPr lang="ru-RU" sz="2800" dirty="0" smtClean="0"/>
              <a:t>(</a:t>
            </a:r>
            <a:r>
              <a:rPr lang="ru-RU" sz="2000" i="1" dirty="0" smtClean="0"/>
              <a:t>если </a:t>
            </a:r>
            <a:r>
              <a:rPr lang="ru-RU" sz="2000" i="1" dirty="0"/>
              <a:t>есть </a:t>
            </a:r>
            <a:r>
              <a:rPr lang="ru-RU" sz="2000" i="1" dirty="0" smtClean="0"/>
              <a:t>проявления со </a:t>
            </a:r>
            <a:r>
              <a:rPr lang="ru-RU" sz="2000" i="1" dirty="0"/>
              <a:t>стороны кожи и слизистых, системного действия для уменьшения проницаемости капилляров, отека тканей, зуда и </a:t>
            </a:r>
            <a:r>
              <a:rPr lang="ru-RU" sz="2000" i="1" dirty="0" smtClean="0"/>
              <a:t>гиперемии)</a:t>
            </a:r>
            <a:endParaRPr lang="ru-RU" sz="2800" i="1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800" b="1" dirty="0"/>
              <a:t> </a:t>
            </a:r>
            <a:r>
              <a:rPr lang="ru-RU" sz="2800" b="1" dirty="0" err="1" smtClean="0"/>
              <a:t>Клемастин</a:t>
            </a:r>
            <a:r>
              <a:rPr lang="ru-RU" sz="2800" b="1" i="1" dirty="0" smtClean="0"/>
              <a:t> (тавегил)</a:t>
            </a:r>
            <a:r>
              <a:rPr lang="ru-RU" sz="2800" dirty="0" smtClean="0"/>
              <a:t>– </a:t>
            </a:r>
            <a:r>
              <a:rPr lang="ru-RU" sz="2800" dirty="0"/>
              <a:t>в/м по 25 мкг/кг в сутки, разделяя на 2 инъекции;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b="1" dirty="0" err="1" smtClean="0"/>
              <a:t>Хлоропирамин</a:t>
            </a:r>
            <a:r>
              <a:rPr lang="ru-RU" sz="2800" b="1" dirty="0" smtClean="0"/>
              <a:t> </a:t>
            </a:r>
            <a:r>
              <a:rPr lang="ru-RU" sz="2800" b="1" dirty="0"/>
              <a:t>(</a:t>
            </a:r>
            <a:r>
              <a:rPr lang="ru-RU" sz="2800" b="1" i="1" dirty="0"/>
              <a:t>супрастин</a:t>
            </a:r>
            <a:r>
              <a:rPr lang="ru-RU" sz="2800" b="1" dirty="0"/>
              <a:t>)</a:t>
            </a:r>
            <a:r>
              <a:rPr lang="ru-RU" sz="2800" dirty="0"/>
              <a:t> 2% - 1 мл (20 мг</a:t>
            </a:r>
            <a:r>
              <a:rPr lang="ru-RU" sz="2800" dirty="0" smtClean="0"/>
              <a:t>)</a:t>
            </a:r>
          </a:p>
          <a:p>
            <a:pPr marL="0" indent="0">
              <a:buNone/>
            </a:pPr>
            <a:r>
              <a:rPr lang="ru-RU" sz="2800" b="1" i="1" dirty="0" smtClean="0"/>
              <a:t>   </a:t>
            </a:r>
            <a:r>
              <a:rPr lang="ru-RU" sz="2800" i="1" dirty="0" smtClean="0"/>
              <a:t>детям</a:t>
            </a:r>
            <a:r>
              <a:rPr lang="ru-RU" sz="2800" dirty="0" smtClean="0"/>
              <a:t> начинают </a:t>
            </a:r>
            <a:r>
              <a:rPr lang="ru-RU" sz="2800" dirty="0"/>
              <a:t>лечение с дозы 5 мг (0,25 мл</a:t>
            </a:r>
            <a:r>
              <a:rPr lang="ru-RU" sz="2800" dirty="0" smtClean="0"/>
              <a:t>); </a:t>
            </a:r>
            <a:endParaRPr lang="ru-RU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800" b="1" dirty="0" err="1" smtClean="0"/>
              <a:t>Дифенгидрамин</a:t>
            </a:r>
            <a:r>
              <a:rPr lang="ru-RU" sz="2800" b="1" dirty="0" smtClean="0"/>
              <a:t> (</a:t>
            </a:r>
            <a:r>
              <a:rPr lang="ru-RU" sz="2800" b="1" i="1" dirty="0" smtClean="0"/>
              <a:t>димедрол</a:t>
            </a:r>
            <a:r>
              <a:rPr lang="ru-RU" sz="2800" b="1" dirty="0"/>
              <a:t>)</a:t>
            </a:r>
            <a:r>
              <a:rPr lang="ru-RU" sz="2800" dirty="0"/>
              <a:t> </a:t>
            </a:r>
            <a:endParaRPr lang="ru-RU" sz="2800" dirty="0" smtClean="0"/>
          </a:p>
          <a:p>
            <a:pPr marL="0" indent="0">
              <a:buNone/>
            </a:pPr>
            <a:r>
              <a:rPr lang="ru-RU" i="1" dirty="0"/>
              <a:t> </a:t>
            </a:r>
            <a:r>
              <a:rPr lang="ru-RU" i="1" dirty="0" smtClean="0"/>
              <a:t>  Детям</a:t>
            </a:r>
            <a:r>
              <a:rPr lang="ru-RU" i="1" dirty="0"/>
              <a:t>, </a:t>
            </a:r>
            <a:r>
              <a:rPr lang="ru-RU" i="1" dirty="0" smtClean="0"/>
              <a:t>в</a:t>
            </a:r>
            <a:r>
              <a:rPr lang="ru-RU" dirty="0" smtClean="0"/>
              <a:t>есом менее </a:t>
            </a:r>
            <a:r>
              <a:rPr lang="ru-RU" dirty="0"/>
              <a:t>35-40 кг – 1 </a:t>
            </a:r>
            <a:r>
              <a:rPr lang="ru-RU" dirty="0" smtClean="0"/>
              <a:t>мг/кг</a:t>
            </a:r>
            <a:r>
              <a:rPr lang="ru-RU" dirty="0"/>
              <a:t>, максимально 50 мг. </a:t>
            </a:r>
            <a:r>
              <a:rPr lang="ru-RU" i="1" dirty="0" smtClean="0"/>
              <a:t>Запрещен при </a:t>
            </a:r>
            <a:r>
              <a:rPr lang="ru-RU" i="1" dirty="0" smtClean="0"/>
              <a:t>недоношенности </a:t>
            </a:r>
            <a:r>
              <a:rPr lang="ru-RU" i="1" dirty="0"/>
              <a:t>и в </a:t>
            </a:r>
            <a:r>
              <a:rPr lang="ru-RU" i="1" dirty="0" smtClean="0"/>
              <a:t>период новорожденности</a:t>
            </a:r>
            <a:r>
              <a:rPr lang="ru-RU" i="1" dirty="0"/>
              <a:t>.</a:t>
            </a:r>
          </a:p>
          <a:p>
            <a:pPr marL="0" indent="0">
              <a:buNone/>
            </a:pP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26376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Неотложная помощь у детей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866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96752"/>
            <a:ext cx="8640959" cy="5472608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Острая недостаточность кровообращения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в </a:t>
            </a:r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результате анафилаксии, 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со снижением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систолического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АД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ниже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90 мм </a:t>
            </a:r>
            <a:r>
              <a:rPr lang="ru-RU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рт.ст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.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 </a:t>
            </a:r>
            <a:endParaRPr lang="ru-RU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(или 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на 30% от рабочего 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уровня),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и </a:t>
            </a:r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приводящая к 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нарушению деятельности жизненно </a:t>
            </a:r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важных 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органов</a:t>
            </a: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Анафилактический шок 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4516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1844824"/>
            <a:ext cx="8424936" cy="428133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7030A0"/>
                </a:solidFill>
                <a:ea typeface="Times New Roman"/>
              </a:rPr>
              <a:t>Медицинские </a:t>
            </a:r>
            <a:r>
              <a:rPr lang="ru-RU" sz="3200" dirty="0">
                <a:solidFill>
                  <a:srgbClr val="7030A0"/>
                </a:solidFill>
                <a:ea typeface="Times New Roman"/>
              </a:rPr>
              <a:t>препараты </a:t>
            </a:r>
            <a:r>
              <a:rPr lang="ru-RU" sz="3200" dirty="0" smtClean="0">
                <a:solidFill>
                  <a:srgbClr val="7030A0"/>
                </a:solidFill>
                <a:ea typeface="Times New Roman"/>
              </a:rPr>
              <a:t>и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200" dirty="0">
                <a:solidFill>
                  <a:srgbClr val="7030A0"/>
                </a:solidFill>
                <a:ea typeface="Times New Roman"/>
              </a:rPr>
              <a:t> </a:t>
            </a:r>
            <a:r>
              <a:rPr lang="ru-RU" sz="3200" dirty="0" smtClean="0">
                <a:solidFill>
                  <a:srgbClr val="7030A0"/>
                </a:solidFill>
                <a:ea typeface="Times New Roman"/>
              </a:rPr>
              <a:t>  лекарственные средства          </a:t>
            </a:r>
            <a:r>
              <a:rPr lang="ru-RU" sz="3200" dirty="0" smtClean="0">
                <a:solidFill>
                  <a:srgbClr val="7030A0"/>
                </a:solidFill>
                <a:ea typeface="Times New Roman"/>
              </a:rPr>
              <a:t>(</a:t>
            </a:r>
            <a:r>
              <a:rPr lang="ru-RU" sz="3200" dirty="0" smtClean="0">
                <a:solidFill>
                  <a:srgbClr val="7030A0"/>
                </a:solidFill>
                <a:ea typeface="Times New Roman"/>
              </a:rPr>
              <a:t>31–46%),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7030A0"/>
                </a:solidFill>
                <a:ea typeface="Times New Roman"/>
              </a:rPr>
              <a:t>пищевые </a:t>
            </a:r>
            <a:r>
              <a:rPr lang="ru-RU" sz="3200" dirty="0">
                <a:solidFill>
                  <a:srgbClr val="7030A0"/>
                </a:solidFill>
                <a:ea typeface="Times New Roman"/>
              </a:rPr>
              <a:t>продукты </a:t>
            </a:r>
            <a:r>
              <a:rPr lang="ru-RU" sz="3200" dirty="0" smtClean="0">
                <a:solidFill>
                  <a:srgbClr val="7030A0"/>
                </a:solidFill>
                <a:ea typeface="Times New Roman"/>
              </a:rPr>
              <a:t>                    </a:t>
            </a:r>
            <a:r>
              <a:rPr lang="ru-RU" sz="3200" dirty="0" smtClean="0">
                <a:solidFill>
                  <a:srgbClr val="7030A0"/>
                </a:solidFill>
                <a:ea typeface="Times New Roman"/>
              </a:rPr>
              <a:t>(</a:t>
            </a:r>
            <a:r>
              <a:rPr lang="ru-RU" sz="3200" dirty="0" smtClean="0">
                <a:solidFill>
                  <a:srgbClr val="7030A0"/>
                </a:solidFill>
                <a:ea typeface="Times New Roman"/>
              </a:rPr>
              <a:t>23–31</a:t>
            </a:r>
            <a:r>
              <a:rPr lang="ru-RU" sz="3200" dirty="0">
                <a:solidFill>
                  <a:srgbClr val="7030A0"/>
                </a:solidFill>
                <a:ea typeface="Times New Roman"/>
              </a:rPr>
              <a:t>%), </a:t>
            </a:r>
            <a:endParaRPr lang="ru-RU" sz="3200" dirty="0" smtClean="0">
              <a:solidFill>
                <a:srgbClr val="7030A0"/>
              </a:solidFill>
              <a:ea typeface="Times New Roman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7030A0"/>
                </a:solidFill>
                <a:ea typeface="Times New Roman"/>
              </a:rPr>
              <a:t>яд насекомых                              </a:t>
            </a:r>
            <a:r>
              <a:rPr lang="ru-RU" sz="3200" dirty="0" smtClean="0">
                <a:solidFill>
                  <a:srgbClr val="7030A0"/>
                </a:solidFill>
                <a:ea typeface="Times New Roman"/>
              </a:rPr>
              <a:t>(</a:t>
            </a:r>
            <a:r>
              <a:rPr lang="ru-RU" sz="3200" dirty="0" smtClean="0">
                <a:solidFill>
                  <a:srgbClr val="7030A0"/>
                </a:solidFill>
                <a:ea typeface="Times New Roman"/>
              </a:rPr>
              <a:t>15–20%)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Этиологические факторы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1001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764704"/>
            <a:ext cx="8640960" cy="5832648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Реакции </a:t>
            </a:r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гиперчувствительности немедленного типа, </a:t>
            </a: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протекающие: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 </a:t>
            </a:r>
            <a:r>
              <a: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участием иммуноглобулинов E</a:t>
            </a:r>
            <a:r>
              <a:rPr lang="ru-RU" sz="4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, фиксированных на поверхности мембран базофилов и тучных клеток </a:t>
            </a:r>
            <a:r>
              <a:rPr lang="ru-RU" sz="4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(1-й тип </a:t>
            </a:r>
            <a:r>
              <a:rPr lang="ru-RU" sz="40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реакций - приобретенный иммунитет);</a:t>
            </a:r>
            <a:endParaRPr lang="ru-RU" sz="4000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без </a:t>
            </a:r>
            <a:r>
              <a: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иммуноглобулина </a:t>
            </a: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E </a:t>
            </a:r>
            <a:r>
              <a:rPr lang="ru-RU" sz="40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(</a:t>
            </a:r>
            <a:r>
              <a:rPr lang="ru-RU" sz="4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2-й тип реакций - врождённый иммунитет</a:t>
            </a:r>
            <a:r>
              <a:rPr lang="ru-RU" sz="40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).</a:t>
            </a:r>
            <a:endParaRPr lang="ru-RU" sz="4000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9472"/>
            <a:ext cx="8229600" cy="81724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Патогенез</a:t>
            </a:r>
            <a:endParaRPr lang="ru-RU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602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1124744"/>
            <a:ext cx="8640960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rgbClr val="7030A0"/>
                </a:solidFill>
                <a:latin typeface="Times New Roman"/>
                <a:ea typeface="Times New Roman"/>
              </a:rPr>
              <a:t>На повторный контакт с </a:t>
            </a:r>
            <a:r>
              <a:rPr lang="ru-RU" sz="3200" b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раздражителем, </a:t>
            </a:r>
            <a:r>
              <a:rPr lang="ru-RU" sz="3200" b="1" dirty="0">
                <a:solidFill>
                  <a:srgbClr val="7030A0"/>
                </a:solidFill>
                <a:latin typeface="Times New Roman"/>
                <a:ea typeface="Times New Roman"/>
              </a:rPr>
              <a:t>сенсибилизированный организм реагирует выбросом медиаторов воспаления: </a:t>
            </a:r>
            <a:endParaRPr lang="ru-RU" sz="3200" b="1" dirty="0" smtClean="0">
              <a:solidFill>
                <a:srgbClr val="7030A0"/>
              </a:solidFill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гистамина</a:t>
            </a:r>
            <a:r>
              <a:rPr lang="ru-RU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, </a:t>
            </a:r>
            <a:r>
              <a:rPr lang="ru-RU" sz="40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лейкотриенов</a:t>
            </a:r>
            <a:r>
              <a:rPr lang="ru-RU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, </a:t>
            </a:r>
            <a:r>
              <a:rPr lang="ru-RU" sz="40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триптазы</a:t>
            </a:r>
            <a:r>
              <a:rPr lang="ru-RU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, простагландинов, цитокинов, </a:t>
            </a:r>
            <a:r>
              <a:rPr lang="ru-RU" sz="40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кининов</a:t>
            </a:r>
            <a:r>
              <a:rPr lang="ru-RU" sz="40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ru-RU" sz="4000" b="1" i="1" dirty="0">
                <a:solidFill>
                  <a:srgbClr val="7030A0"/>
                </a:solidFill>
                <a:latin typeface="Times New Roman"/>
                <a:ea typeface="Times New Roman"/>
              </a:rPr>
              <a:t>и др</a:t>
            </a:r>
            <a:r>
              <a:rPr lang="ru-RU" sz="4000" b="1" dirty="0">
                <a:solidFill>
                  <a:srgbClr val="7030A0"/>
                </a:solidFill>
                <a:latin typeface="Times New Roman"/>
                <a:ea typeface="Times New Roman"/>
              </a:rPr>
              <a:t>. </a:t>
            </a:r>
            <a:endParaRPr lang="ru-RU" sz="4000" b="1" dirty="0" smtClean="0">
              <a:solidFill>
                <a:srgbClr val="7030A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sz="3200" b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Они </a:t>
            </a:r>
            <a:r>
              <a:rPr lang="ru-RU" sz="3200" b="1" dirty="0">
                <a:solidFill>
                  <a:srgbClr val="7030A0"/>
                </a:solidFill>
                <a:latin typeface="Times New Roman"/>
                <a:ea typeface="Times New Roman"/>
              </a:rPr>
              <a:t>высвобождаются при связывании антител и частиц аллергена с рецепторами тучных клеток и базофилов</a:t>
            </a:r>
            <a:r>
              <a:rPr lang="ru-RU" sz="3200" b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.</a:t>
            </a:r>
            <a:endParaRPr lang="ru-RU" sz="3200" b="1" dirty="0">
              <a:solidFill>
                <a:srgbClr val="7030A0"/>
              </a:solidFill>
              <a:latin typeface="Times New Roman"/>
              <a:ea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86416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Патогенез</a:t>
            </a:r>
            <a:endParaRPr lang="ru-RU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4700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buClr>
                <a:srgbClr val="7030A0"/>
              </a:buClr>
              <a:buSzPct val="107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600" b="1" dirty="0">
                <a:latin typeface="Segoe UI Black" panose="020B0A02040204020203" pitchFamily="34" charset="0"/>
                <a:ea typeface="Segoe UI Black" panose="020B0A02040204020203" pitchFamily="34" charset="0"/>
              </a:rPr>
              <a:t>При выбросе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гистамина и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лейкотриенов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ru-RU" sz="2600" b="1" dirty="0">
                <a:latin typeface="Segoe UI Black" panose="020B0A02040204020203" pitchFamily="34" charset="0"/>
                <a:ea typeface="Segoe UI Black" panose="020B0A02040204020203" pitchFamily="34" charset="0"/>
              </a:rPr>
              <a:t>расширяются сосуды, повышается проницаемость их </a:t>
            </a:r>
            <a:r>
              <a:rPr lang="ru-RU" sz="2600" b="1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стенок</a:t>
            </a:r>
            <a:r>
              <a:rPr lang="ru-RU" sz="2600" dirty="0">
                <a:latin typeface="Segoe UI Black" panose="020B0A02040204020203" pitchFamily="34" charset="0"/>
                <a:ea typeface="Segoe UI Black" panose="020B0A02040204020203" pitchFamily="34" charset="0"/>
              </a:rPr>
              <a:t>.</a:t>
            </a:r>
            <a:r>
              <a:rPr lang="ru-RU" sz="2600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endParaRPr lang="ru-RU" sz="2600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pPr marL="0" lvl="0" indent="0">
              <a:spcBef>
                <a:spcPts val="0"/>
              </a:spcBef>
              <a:buClr>
                <a:srgbClr val="7030A0"/>
              </a:buClr>
              <a:buSzPct val="107000"/>
              <a:buNone/>
              <a:tabLst>
                <a:tab pos="457200" algn="l"/>
              </a:tabLst>
            </a:pPr>
            <a:r>
              <a:rPr lang="ru-RU" sz="2600" b="1" i="1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     </a:t>
            </a:r>
            <a:r>
              <a:rPr lang="ru-RU" sz="2600" b="1" i="1" dirty="0" smtClean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Местное </a:t>
            </a:r>
            <a:r>
              <a:rPr lang="ru-RU" sz="2600" b="1" i="1" dirty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проявление</a:t>
            </a:r>
            <a:r>
              <a:rPr lang="ru-RU" sz="2600" b="1" i="1" dirty="0">
                <a:latin typeface="Segoe UI Black" panose="020B0A02040204020203" pitchFamily="34" charset="0"/>
                <a:ea typeface="Segoe UI Black" panose="020B0A02040204020203" pitchFamily="34" charset="0"/>
              </a:rPr>
              <a:t>: </a:t>
            </a:r>
            <a:r>
              <a:rPr lang="ru-RU" sz="2600" i="1" dirty="0">
                <a:latin typeface="Segoe UI Black" panose="020B0A02040204020203" pitchFamily="34" charset="0"/>
                <a:ea typeface="Segoe UI Black" panose="020B0A02040204020203" pitchFamily="34" charset="0"/>
              </a:rPr>
              <a:t>отёк, гиперемия, </a:t>
            </a:r>
            <a:r>
              <a:rPr lang="ru-RU" sz="2600" i="1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зуд. </a:t>
            </a:r>
            <a:r>
              <a:rPr lang="en-US" sz="2600" i="1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/>
            </a:r>
            <a:br>
              <a:rPr lang="en-US" sz="2600" i="1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</a:br>
            <a:r>
              <a:rPr lang="ru-RU" sz="2600" i="1" dirty="0"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ru-RU" sz="2600" i="1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    </a:t>
            </a:r>
            <a:r>
              <a:rPr lang="ru-RU" sz="2600" b="1" i="1" dirty="0" smtClean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Общее </a:t>
            </a:r>
            <a:r>
              <a:rPr lang="ru-RU" sz="2600" b="1" i="1" dirty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действие: </a:t>
            </a:r>
            <a:r>
              <a:rPr lang="ru-RU" sz="2600" i="1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снижение АД, учащение </a:t>
            </a:r>
            <a:r>
              <a:rPr lang="en-US" sz="2600" i="1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Ps</a:t>
            </a:r>
            <a:r>
              <a:rPr lang="ru-RU" sz="2600" i="1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, </a:t>
            </a:r>
            <a:r>
              <a:rPr lang="ru-RU" sz="2600" i="1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</a:p>
          <a:p>
            <a:pPr marL="0" lvl="0" indent="0">
              <a:spcBef>
                <a:spcPts val="0"/>
              </a:spcBef>
              <a:buClr>
                <a:srgbClr val="7030A0"/>
              </a:buClr>
              <a:buSzPct val="107000"/>
              <a:buNone/>
              <a:tabLst>
                <a:tab pos="457200" algn="l"/>
              </a:tabLst>
            </a:pPr>
            <a:r>
              <a:rPr lang="ru-RU" sz="2600" i="1" dirty="0"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ru-RU" sz="2600" i="1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                                      </a:t>
            </a:r>
            <a:r>
              <a:rPr lang="ru-RU" sz="2600" i="1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нарушение </a:t>
            </a:r>
            <a:r>
              <a:rPr lang="ru-RU" sz="2600" i="1" dirty="0">
                <a:latin typeface="Segoe UI Black" panose="020B0A02040204020203" pitchFamily="34" charset="0"/>
                <a:ea typeface="Segoe UI Black" panose="020B0A02040204020203" pitchFamily="34" charset="0"/>
              </a:rPr>
              <a:t>сознания</a:t>
            </a:r>
            <a:r>
              <a:rPr lang="ru-RU" sz="2600" dirty="0">
                <a:latin typeface="Segoe UI Black" panose="020B0A02040204020203" pitchFamily="34" charset="0"/>
                <a:ea typeface="Segoe UI Black" panose="020B0A02040204020203" pitchFamily="34" charset="0"/>
              </a:rPr>
              <a:t>.</a:t>
            </a:r>
          </a:p>
          <a:p>
            <a:pPr lvl="0">
              <a:spcBef>
                <a:spcPts val="0"/>
              </a:spcBef>
              <a:buClr>
                <a:srgbClr val="7030A0"/>
              </a:buClr>
              <a:buSzPct val="107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600" b="1" dirty="0" smtClean="0">
                <a:solidFill>
                  <a:srgbClr val="00B05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В</a:t>
            </a:r>
            <a:r>
              <a:rPr lang="ru-RU" sz="2600" b="1" dirty="0" smtClean="0">
                <a:solidFill>
                  <a:srgbClr val="00B05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ысвобождение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триптазы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 и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простагландинов</a:t>
            </a: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: </a:t>
            </a:r>
            <a:endParaRPr lang="ru-RU" sz="26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pPr marL="0" lvl="0" indent="0">
              <a:spcBef>
                <a:spcPts val="0"/>
              </a:spcBef>
              <a:buClr>
                <a:srgbClr val="7030A0"/>
              </a:buClr>
              <a:buSzPct val="107000"/>
              <a:buNone/>
              <a:tabLst>
                <a:tab pos="457200" algn="l"/>
              </a:tabLst>
            </a:pPr>
            <a:r>
              <a:rPr lang="ru-RU" sz="2600" b="1" i="1" dirty="0">
                <a:solidFill>
                  <a:srgbClr val="00B05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ru-RU" sz="2600" b="1" i="1" dirty="0" smtClean="0">
                <a:solidFill>
                  <a:srgbClr val="00B05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  </a:t>
            </a:r>
            <a:r>
              <a:rPr lang="ru-RU" sz="2600" i="1" dirty="0" smtClean="0">
                <a:solidFill>
                  <a:srgbClr val="00B05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утолщается </a:t>
            </a:r>
            <a:r>
              <a:rPr lang="ru-RU" sz="2600" i="1" dirty="0">
                <a:solidFill>
                  <a:srgbClr val="00B05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стенка дыхательных путей и </a:t>
            </a:r>
            <a:endParaRPr lang="ru-RU" sz="2600" i="1" dirty="0" smtClean="0">
              <a:solidFill>
                <a:srgbClr val="00B050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pPr marL="0" lvl="0" indent="0">
              <a:spcBef>
                <a:spcPts val="0"/>
              </a:spcBef>
              <a:buClr>
                <a:srgbClr val="7030A0"/>
              </a:buClr>
              <a:buSzPct val="107000"/>
              <a:buNone/>
              <a:tabLst>
                <a:tab pos="457200" algn="l"/>
              </a:tabLst>
            </a:pPr>
            <a:r>
              <a:rPr lang="ru-RU" sz="2600" i="1" dirty="0">
                <a:solidFill>
                  <a:srgbClr val="00B05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ru-RU" sz="2600" i="1" dirty="0" smtClean="0">
                <a:solidFill>
                  <a:srgbClr val="00B05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  </a:t>
            </a:r>
            <a:r>
              <a:rPr lang="ru-RU" sz="2600" i="1" dirty="0" smtClean="0">
                <a:solidFill>
                  <a:srgbClr val="00B05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возникает </a:t>
            </a:r>
            <a:r>
              <a:rPr lang="ru-RU" sz="2600" i="1" dirty="0" smtClean="0">
                <a:solidFill>
                  <a:srgbClr val="00B05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спазм </a:t>
            </a:r>
            <a:r>
              <a:rPr lang="ru-RU" sz="2600" i="1" dirty="0" smtClean="0">
                <a:solidFill>
                  <a:srgbClr val="00B05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бронхов </a:t>
            </a:r>
            <a:r>
              <a:rPr lang="en-US" sz="2600" i="1" dirty="0" smtClean="0">
                <a:solidFill>
                  <a:srgbClr val="00B05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(</a:t>
            </a:r>
            <a:r>
              <a:rPr lang="ru-RU" sz="2600" i="1" dirty="0" smtClean="0">
                <a:solidFill>
                  <a:srgbClr val="00B05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свистяще</a:t>
            </a:r>
            <a:r>
              <a:rPr lang="ru-RU" sz="2600" i="1" dirty="0">
                <a:solidFill>
                  <a:srgbClr val="00B05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е</a:t>
            </a:r>
            <a:r>
              <a:rPr lang="ru-RU" sz="2600" i="1" dirty="0" smtClean="0">
                <a:solidFill>
                  <a:srgbClr val="00B05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дыхание, </a:t>
            </a:r>
            <a:endParaRPr lang="ru-RU" sz="2600" i="1" dirty="0" smtClean="0">
              <a:solidFill>
                <a:srgbClr val="00B050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pPr marL="0" lvl="0" indent="0">
              <a:spcBef>
                <a:spcPts val="0"/>
              </a:spcBef>
              <a:buClr>
                <a:srgbClr val="7030A0"/>
              </a:buClr>
              <a:buSzPct val="107000"/>
              <a:buNone/>
              <a:tabLst>
                <a:tab pos="457200" algn="l"/>
              </a:tabLst>
            </a:pPr>
            <a:r>
              <a:rPr lang="ru-RU" sz="2600" i="1" dirty="0">
                <a:solidFill>
                  <a:srgbClr val="00B05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ru-RU" sz="2600" i="1" dirty="0" smtClean="0">
                <a:solidFill>
                  <a:srgbClr val="00B05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  </a:t>
            </a:r>
            <a:r>
              <a:rPr lang="ru-RU" sz="2600" i="1" dirty="0" smtClean="0">
                <a:solidFill>
                  <a:srgbClr val="00B05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кашель </a:t>
            </a:r>
            <a:r>
              <a:rPr lang="ru-RU" sz="2600" i="1" dirty="0">
                <a:solidFill>
                  <a:srgbClr val="00B05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и/или одышке с затруднённым </a:t>
            </a:r>
            <a:r>
              <a:rPr lang="ru-RU" sz="2600" i="1" dirty="0" smtClean="0">
                <a:solidFill>
                  <a:srgbClr val="00B05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выдохом;</a:t>
            </a:r>
            <a:endParaRPr lang="ru-RU" sz="2600" i="1" dirty="0">
              <a:solidFill>
                <a:srgbClr val="00B050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pPr marL="0" indent="0">
              <a:spcBef>
                <a:spcPts val="0"/>
              </a:spcBef>
              <a:buClr>
                <a:srgbClr val="7030A0"/>
              </a:buClr>
              <a:buSzPct val="107000"/>
              <a:buNone/>
              <a:tabLst>
                <a:tab pos="457200" algn="l"/>
              </a:tabLst>
            </a:pPr>
            <a:r>
              <a:rPr lang="ru-RU" sz="2600" i="1" dirty="0">
                <a:solidFill>
                  <a:srgbClr val="00B05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ru-RU" sz="2600" i="1" dirty="0" smtClean="0">
                <a:solidFill>
                  <a:srgbClr val="00B05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  </a:t>
            </a:r>
            <a:r>
              <a:rPr lang="ru-RU" sz="2600" i="1" dirty="0" smtClean="0">
                <a:solidFill>
                  <a:srgbClr val="00B05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ЖКТ </a:t>
            </a:r>
            <a:r>
              <a:rPr lang="ru-RU" sz="2600" i="1" dirty="0" smtClean="0">
                <a:solidFill>
                  <a:srgbClr val="00B05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- реагирует тошнотой</a:t>
            </a:r>
            <a:r>
              <a:rPr lang="ru-RU" sz="2600" i="1" dirty="0">
                <a:solidFill>
                  <a:srgbClr val="00B05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, рвотой, </a:t>
            </a:r>
            <a:r>
              <a:rPr lang="ru-RU" sz="2600" i="1" dirty="0" smtClean="0">
                <a:solidFill>
                  <a:srgbClr val="00B05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болями </a:t>
            </a:r>
            <a:endParaRPr lang="ru-RU" sz="2600" i="1" dirty="0" smtClean="0">
              <a:solidFill>
                <a:srgbClr val="00B050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pPr marL="0" indent="0">
              <a:spcBef>
                <a:spcPts val="0"/>
              </a:spcBef>
              <a:buClr>
                <a:srgbClr val="7030A0"/>
              </a:buClr>
              <a:buSzPct val="107000"/>
              <a:buNone/>
              <a:tabLst>
                <a:tab pos="457200" algn="l"/>
              </a:tabLst>
            </a:pPr>
            <a:r>
              <a:rPr lang="ru-RU" sz="2600" i="1" dirty="0">
                <a:solidFill>
                  <a:srgbClr val="00B05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ru-RU" sz="2600" i="1" dirty="0" smtClean="0">
                <a:solidFill>
                  <a:srgbClr val="00B05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  </a:t>
            </a:r>
            <a:r>
              <a:rPr lang="ru-RU" sz="2600" i="1" dirty="0" smtClean="0">
                <a:solidFill>
                  <a:srgbClr val="00B05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в </a:t>
            </a:r>
            <a:r>
              <a:rPr lang="ru-RU" sz="2600" i="1" dirty="0" smtClean="0">
                <a:solidFill>
                  <a:srgbClr val="00B05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животе, </a:t>
            </a:r>
            <a:r>
              <a:rPr lang="ru-RU" sz="2600" i="1" dirty="0">
                <a:solidFill>
                  <a:srgbClr val="00B05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диареей.</a:t>
            </a:r>
          </a:p>
          <a:p>
            <a:pPr lvl="0">
              <a:spcBef>
                <a:spcPts val="0"/>
              </a:spcBef>
              <a:buClr>
                <a:srgbClr val="7030A0"/>
              </a:buClr>
              <a:buSzPct val="107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Брадикинин</a:t>
            </a:r>
            <a:r>
              <a:rPr lang="ru-RU" sz="2600" dirty="0">
                <a:solidFill>
                  <a:srgbClr val="7030A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– </a:t>
            </a:r>
            <a:r>
              <a:rPr lang="ru-RU" sz="2600" b="1" i="1" dirty="0">
                <a:solidFill>
                  <a:srgbClr val="7030A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брадикардия</a:t>
            </a:r>
            <a:r>
              <a:rPr lang="ru-RU" sz="2600" b="1" i="1" dirty="0" smtClean="0">
                <a:solidFill>
                  <a:srgbClr val="7030A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.</a:t>
            </a:r>
            <a:endParaRPr lang="ru-RU" sz="2600" b="1" i="1" dirty="0">
              <a:solidFill>
                <a:srgbClr val="7030A0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7039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Реакция организма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7243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" y="1268760"/>
            <a:ext cx="9133112" cy="5184576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ru-RU" sz="8000" b="1" i="1" dirty="0">
                <a:solidFill>
                  <a:srgbClr val="7030A0"/>
                </a:solidFill>
                <a:latin typeface="Times New Roman"/>
                <a:ea typeface="Times New Roman"/>
              </a:rPr>
              <a:t>1 </a:t>
            </a:r>
            <a:r>
              <a:rPr lang="ru-RU" sz="8000" b="1" i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степень</a:t>
            </a:r>
            <a:r>
              <a:rPr lang="ru-RU" sz="8000" b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АД </a:t>
            </a:r>
            <a:r>
              <a:rPr lang="ru-RU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снижено </a:t>
            </a:r>
            <a:r>
              <a:rPr lang="ru-RU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до </a:t>
            </a:r>
            <a:r>
              <a:rPr lang="ru-RU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90 мм рт. ст. </a:t>
            </a:r>
            <a:endParaRPr lang="ru-RU" sz="8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(</a:t>
            </a:r>
            <a:r>
              <a:rPr lang="ru-RU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или на 30% от </a:t>
            </a:r>
            <a:r>
              <a:rPr lang="ru-RU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рабочего</a:t>
            </a:r>
            <a:r>
              <a:rPr lang="ru-RU" sz="8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) </a:t>
            </a:r>
            <a:endParaRPr lang="ru-RU" sz="8000" b="1" dirty="0" smtClean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6000" b="1" dirty="0" smtClean="0">
                <a:latin typeface="Times New Roman"/>
                <a:ea typeface="Times New Roman"/>
              </a:rPr>
              <a:t>Начало </a:t>
            </a:r>
            <a:r>
              <a:rPr lang="ru-RU" sz="6000" b="1" dirty="0">
                <a:latin typeface="Times New Roman"/>
                <a:ea typeface="Times New Roman"/>
              </a:rPr>
              <a:t>АШ может сопровождаться появлением предвестников (</a:t>
            </a:r>
            <a:r>
              <a:rPr lang="ru-RU" sz="6000" b="1" dirty="0" smtClean="0">
                <a:latin typeface="Times New Roman"/>
                <a:ea typeface="Times New Roman"/>
              </a:rPr>
              <a:t>зуд, </a:t>
            </a:r>
            <a:r>
              <a:rPr lang="ru-RU" sz="6000" b="1" dirty="0">
                <a:latin typeface="Times New Roman"/>
                <a:ea typeface="Times New Roman"/>
              </a:rPr>
              <a:t>сыпь, першение в горле, кашель и др.). </a:t>
            </a:r>
            <a:endParaRPr lang="ru-RU" sz="6000" b="1" dirty="0" smtClean="0">
              <a:latin typeface="Times New Roman"/>
              <a:ea typeface="Times New Roman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6000" b="1" dirty="0" smtClean="0">
                <a:latin typeface="Times New Roman"/>
                <a:ea typeface="Times New Roman"/>
              </a:rPr>
              <a:t>Пациент </a:t>
            </a:r>
            <a:r>
              <a:rPr lang="ru-RU" sz="6000" b="1" dirty="0">
                <a:latin typeface="Times New Roman"/>
                <a:ea typeface="Times New Roman"/>
              </a:rPr>
              <a:t>в сознании, может быть возбуждение или вялость, беспокойство, страх смерти и пр. Отмечается чувство жара, </a:t>
            </a:r>
            <a:endParaRPr lang="ru-RU" sz="6000" b="1" dirty="0" smtClean="0">
              <a:latin typeface="Times New Roman"/>
              <a:ea typeface="Times New Roman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6000" b="1" dirty="0" smtClean="0">
                <a:latin typeface="Times New Roman"/>
                <a:ea typeface="Times New Roman"/>
              </a:rPr>
              <a:t>шум </a:t>
            </a:r>
            <a:r>
              <a:rPr lang="ru-RU" sz="6000" b="1" dirty="0">
                <a:latin typeface="Times New Roman"/>
                <a:ea typeface="Times New Roman"/>
              </a:rPr>
              <a:t>в ушах, головная боль, сжимающая боль за грудиной. </a:t>
            </a:r>
            <a:endParaRPr lang="ru-RU" sz="6000" b="1" dirty="0" smtClean="0">
              <a:latin typeface="Times New Roman"/>
              <a:ea typeface="Times New Roman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6000" b="1" dirty="0" smtClean="0">
                <a:latin typeface="Times New Roman"/>
                <a:ea typeface="Times New Roman"/>
              </a:rPr>
              <a:t>Кожа гиперемирована, </a:t>
            </a:r>
            <a:r>
              <a:rPr lang="ru-RU" sz="6000" b="1" dirty="0">
                <a:latin typeface="Times New Roman"/>
                <a:ea typeface="Times New Roman"/>
              </a:rPr>
              <a:t>возможны крапивница</a:t>
            </a:r>
            <a:r>
              <a:rPr lang="ru-RU" sz="6000" b="1" dirty="0" smtClean="0">
                <a:latin typeface="Times New Roman"/>
                <a:ea typeface="Times New Roman"/>
              </a:rPr>
              <a:t>, ангио-отёк,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6000" b="1" dirty="0" err="1" smtClean="0">
                <a:latin typeface="Times New Roman"/>
                <a:ea typeface="Times New Roman"/>
              </a:rPr>
              <a:t>рино</a:t>
            </a:r>
            <a:r>
              <a:rPr lang="ru-RU" sz="6000" b="1" dirty="0" smtClean="0">
                <a:latin typeface="Times New Roman"/>
                <a:ea typeface="Times New Roman"/>
              </a:rPr>
              <a:t>-конъюнктивит, кашель </a:t>
            </a:r>
            <a:r>
              <a:rPr lang="ru-RU" sz="6000" b="1" dirty="0">
                <a:latin typeface="Times New Roman"/>
                <a:ea typeface="Times New Roman"/>
              </a:rPr>
              <a:t>и пр.</a:t>
            </a:r>
            <a:endParaRPr lang="ru-RU" sz="6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 anchor="t">
            <a:normAutofit fontScale="90000"/>
          </a:bodyPr>
          <a:lstStyle/>
          <a:p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тепени тяжести АФ шока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/>
            </a:r>
            <a:b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2023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496" y="620688"/>
            <a:ext cx="9073008" cy="619268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sz="14400" b="1" i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 степень</a:t>
            </a:r>
            <a:r>
              <a:rPr lang="ru-RU" sz="14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1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Снижение </a:t>
            </a:r>
            <a:r>
              <a:rPr lang="ru-RU" sz="1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АД </a:t>
            </a:r>
            <a:r>
              <a:rPr lang="ru-RU" sz="1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до 90 - 60/40 </a:t>
            </a:r>
            <a:r>
              <a:rPr lang="ru-RU" sz="1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мм рт. ст. </a:t>
            </a:r>
            <a:endParaRPr lang="ru-RU" sz="1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200" b="1" dirty="0" smtClean="0">
                <a:ea typeface="Times New Roman"/>
              </a:rPr>
              <a:t>У </a:t>
            </a:r>
            <a:r>
              <a:rPr lang="ru-RU" sz="11200" b="1" dirty="0">
                <a:ea typeface="Times New Roman"/>
              </a:rPr>
              <a:t>больного может быть </a:t>
            </a:r>
            <a:r>
              <a:rPr lang="ru-RU" sz="11200" b="1" dirty="0" smtClean="0">
                <a:ea typeface="Times New Roman"/>
              </a:rPr>
              <a:t>беспокойство, страх, </a:t>
            </a:r>
            <a:r>
              <a:rPr lang="ru-RU" sz="11200" b="1" dirty="0">
                <a:ea typeface="Times New Roman"/>
              </a:rPr>
              <a:t>ощущение жара, слабость, зуд кожи, крапивница, </a:t>
            </a:r>
            <a:r>
              <a:rPr lang="ru-RU" sz="11200" b="1" dirty="0" smtClean="0">
                <a:ea typeface="Times New Roman"/>
              </a:rPr>
              <a:t>ангио-отёк</a:t>
            </a:r>
            <a:r>
              <a:rPr lang="ru-RU" sz="11200" b="1" dirty="0">
                <a:ea typeface="Times New Roman"/>
              </a:rPr>
              <a:t>, симптомы ринита, затруднение глотания, осиплость голоса (вплоть до афонии), головокружение, шум в ушах, парестезии, головная боль, боли в животе, в пояснице, в области сердца. </a:t>
            </a:r>
            <a:r>
              <a:rPr lang="ru-RU" sz="11200" b="1" i="1" dirty="0">
                <a:solidFill>
                  <a:srgbClr val="FF0000"/>
                </a:solidFill>
                <a:ea typeface="Times New Roman"/>
              </a:rPr>
              <a:t>Возможна потеря сознания. </a:t>
            </a:r>
            <a:endParaRPr lang="ru-RU" sz="11200" b="1" i="1" dirty="0" smtClean="0">
              <a:solidFill>
                <a:srgbClr val="FF0000"/>
              </a:solidFill>
              <a:ea typeface="Times New Roma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200" b="1" dirty="0" smtClean="0">
                <a:ea typeface="Times New Roman"/>
              </a:rPr>
              <a:t>Кожа </a:t>
            </a:r>
            <a:r>
              <a:rPr lang="ru-RU" sz="11200" b="1" dirty="0">
                <a:ea typeface="Times New Roman"/>
              </a:rPr>
              <a:t>бледная, иногда синюшная, одышка, </a:t>
            </a:r>
            <a:r>
              <a:rPr lang="ru-RU" sz="11200" b="1" dirty="0" err="1">
                <a:ea typeface="Times New Roman"/>
              </a:rPr>
              <a:t>стридорозное</a:t>
            </a:r>
            <a:r>
              <a:rPr lang="ru-RU" sz="11200" b="1" dirty="0">
                <a:ea typeface="Times New Roman"/>
              </a:rPr>
              <a:t> дыхание, хрипы в легких. </a:t>
            </a:r>
            <a:endParaRPr lang="ru-RU" sz="11200" b="1" dirty="0" smtClean="0">
              <a:ea typeface="Times New Roma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200" b="1" dirty="0" smtClean="0">
                <a:ea typeface="Times New Roman"/>
              </a:rPr>
              <a:t>Тоны </a:t>
            </a:r>
            <a:r>
              <a:rPr lang="ru-RU" sz="11200" b="1" dirty="0">
                <a:ea typeface="Times New Roman"/>
              </a:rPr>
              <a:t>сердца глухие, тахикардия, </a:t>
            </a:r>
            <a:r>
              <a:rPr lang="ru-RU" sz="11200" b="1" dirty="0" err="1">
                <a:ea typeface="Times New Roman"/>
              </a:rPr>
              <a:t>тахиаритмия</a:t>
            </a:r>
            <a:r>
              <a:rPr lang="ru-RU" sz="11200" b="1" dirty="0">
                <a:ea typeface="Times New Roman"/>
              </a:rPr>
              <a:t>. </a:t>
            </a:r>
            <a:endParaRPr lang="ru-RU" sz="11200" b="1" dirty="0" smtClean="0">
              <a:ea typeface="Times New Roma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200" b="1" dirty="0" smtClean="0">
                <a:ea typeface="Times New Roman"/>
              </a:rPr>
              <a:t>Может </a:t>
            </a:r>
            <a:r>
              <a:rPr lang="ru-RU" sz="11200" b="1" dirty="0">
                <a:ea typeface="Times New Roman"/>
              </a:rPr>
              <a:t>быть </a:t>
            </a:r>
            <a:r>
              <a:rPr lang="ru-RU" sz="11200" b="1" dirty="0" smtClean="0">
                <a:ea typeface="Times New Roman"/>
              </a:rPr>
              <a:t>рвота.</a:t>
            </a:r>
            <a:endParaRPr lang="ru-RU" sz="11200" b="1" dirty="0">
              <a:ea typeface="Times New Roma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/>
              <a:ea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42400"/>
          </a:xfrm>
        </p:spPr>
        <p:txBody>
          <a:bodyPr anchor="t">
            <a:normAutofit fontScale="90000"/>
          </a:bodyPr>
          <a:lstStyle/>
          <a:p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тепени тяжести АФ шока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/>
            </a:r>
            <a:b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72881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512</TotalTime>
  <Words>1443</Words>
  <Application>Microsoft Office PowerPoint</Application>
  <PresentationFormat>Экран (4:3)</PresentationFormat>
  <Paragraphs>199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Волна</vt:lpstr>
      <vt:lpstr>Анафилактический шок</vt:lpstr>
      <vt:lpstr>Анафилаксия</vt:lpstr>
      <vt:lpstr>Анафилактический шок </vt:lpstr>
      <vt:lpstr>Этиологические факторы</vt:lpstr>
      <vt:lpstr>Патогенез</vt:lpstr>
      <vt:lpstr>Патогенез</vt:lpstr>
      <vt:lpstr>Реакция организма</vt:lpstr>
      <vt:lpstr>Степени тяжести АФ шока </vt:lpstr>
      <vt:lpstr>Степени тяжести АФ шока </vt:lpstr>
      <vt:lpstr>Степени тяжести АФ шока </vt:lpstr>
      <vt:lpstr>Степени тяжести АФ шока </vt:lpstr>
      <vt:lpstr>Варианты течения АФ шока </vt:lpstr>
      <vt:lpstr>Неотложная помощь</vt:lpstr>
      <vt:lpstr>Неотложная помощь</vt:lpstr>
      <vt:lpstr>Неотложная помощь</vt:lpstr>
      <vt:lpstr>Неотложная помощь</vt:lpstr>
      <vt:lpstr>Неотложная помощь</vt:lpstr>
      <vt:lpstr>Неотложная помощь</vt:lpstr>
      <vt:lpstr>Неотложная помощь</vt:lpstr>
      <vt:lpstr>Неотложная помощь</vt:lpstr>
      <vt:lpstr>Неотложная помощь</vt:lpstr>
      <vt:lpstr>Неотложная помощь у детей</vt:lpstr>
      <vt:lpstr>Неотложная помощь у детей</vt:lpstr>
      <vt:lpstr>Неотложная помощь у детей</vt:lpstr>
      <vt:lpstr>Неотложная помощь у детей</vt:lpstr>
      <vt:lpstr>Неотложная помощь у детей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Анафилактический шок</dc:title>
  <dc:creator>Leonid</dc:creator>
  <cp:lastModifiedBy>Башков Леонид</cp:lastModifiedBy>
  <cp:revision>62</cp:revision>
  <dcterms:created xsi:type="dcterms:W3CDTF">2023-01-23T13:39:51Z</dcterms:created>
  <dcterms:modified xsi:type="dcterms:W3CDTF">2023-06-10T11:28:18Z</dcterms:modified>
</cp:coreProperties>
</file>